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9" r:id="rId6"/>
    <p:sldId id="270" r:id="rId7"/>
    <p:sldId id="260" r:id="rId8"/>
    <p:sldId id="261" r:id="rId9"/>
    <p:sldId id="271" r:id="rId10"/>
    <p:sldId id="268" r:id="rId11"/>
  </p:sldIdLst>
  <p:sldSz cx="18288000" cy="10287000"/>
  <p:notesSz cx="6858000" cy="9144000"/>
  <p:embeddedFontLst>
    <p:embeddedFont>
      <p:font typeface="Bebas Neue" panose="020B0606020202050201" pitchFamily="34" charset="0"/>
      <p:regular r:id="rId12"/>
    </p:embeddedFont>
    <p:embeddedFont>
      <p:font typeface="Merriweather" panose="00000500000000000000" pitchFamily="2" charset="0"/>
      <p:regular r:id="rId13"/>
      <p:bold r:id="rId14"/>
      <p:italic r:id="rId15"/>
      <p:boldItalic r:id="rId16"/>
    </p:embeddedFont>
    <p:embeddedFont>
      <p:font typeface="Montserrat Classic"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98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17" Type="http://schemas.openxmlformats.org/officeDocument/2006/relationships/image" Target="../media/image13.png"/><Relationship Id="rId2" Type="http://schemas.openxmlformats.org/officeDocument/2006/relationships/image" Target="../media/image43.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openxmlformats.org/officeDocument/2006/relationships/image" Target="../media/image11.pn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jpeg"/><Relationship Id="rId16"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7.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22.png"/><Relationship Id="rId16"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8.png"/><Relationship Id="rId2" Type="http://schemas.openxmlformats.org/officeDocument/2006/relationships/image" Target="../media/image22.png"/><Relationship Id="rId16"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39908" y="3016205"/>
            <a:ext cx="11640988" cy="3658248"/>
            <a:chOff x="0" y="0"/>
            <a:chExt cx="3065939" cy="963489"/>
          </a:xfrm>
        </p:grpSpPr>
        <p:sp>
          <p:nvSpPr>
            <p:cNvPr id="3" name="Freeform 3"/>
            <p:cNvSpPr/>
            <p:nvPr/>
          </p:nvSpPr>
          <p:spPr>
            <a:xfrm>
              <a:off x="0" y="0"/>
              <a:ext cx="3065939" cy="963489"/>
            </a:xfrm>
            <a:custGeom>
              <a:avLst/>
              <a:gdLst/>
              <a:ahLst/>
              <a:cxnLst/>
              <a:rect l="l" t="t" r="r" b="b"/>
              <a:pathLst>
                <a:path w="3065939" h="963489">
                  <a:moveTo>
                    <a:pt x="0" y="0"/>
                  </a:moveTo>
                  <a:lnTo>
                    <a:pt x="3065939" y="0"/>
                  </a:lnTo>
                  <a:lnTo>
                    <a:pt x="3065939" y="963489"/>
                  </a:lnTo>
                  <a:lnTo>
                    <a:pt x="0" y="963489"/>
                  </a:lnTo>
                  <a:close/>
                </a:path>
              </a:pathLst>
            </a:custGeom>
            <a:solidFill>
              <a:srgbClr val="FFFFFF"/>
            </a:solidFill>
          </p:spPr>
        </p:sp>
        <p:sp>
          <p:nvSpPr>
            <p:cNvPr id="4" name="TextBox 4"/>
            <p:cNvSpPr txBox="1"/>
            <p:nvPr/>
          </p:nvSpPr>
          <p:spPr>
            <a:xfrm>
              <a:off x="0" y="-19050"/>
              <a:ext cx="3065939" cy="9825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674892" y="-951301"/>
            <a:ext cx="19956463" cy="13410092"/>
          </a:xfrm>
          <a:custGeom>
            <a:avLst/>
            <a:gdLst/>
            <a:ahLst/>
            <a:cxnLst/>
            <a:rect l="l" t="t" r="r" b="b"/>
            <a:pathLst>
              <a:path w="19956463" h="13410092">
                <a:moveTo>
                  <a:pt x="0" y="0"/>
                </a:moveTo>
                <a:lnTo>
                  <a:pt x="19956462" y="0"/>
                </a:lnTo>
                <a:lnTo>
                  <a:pt x="19956462" y="13410092"/>
                </a:lnTo>
                <a:lnTo>
                  <a:pt x="0" y="13410092"/>
                </a:lnTo>
                <a:lnTo>
                  <a:pt x="0" y="0"/>
                </a:lnTo>
                <a:close/>
              </a:path>
            </a:pathLst>
          </a:custGeom>
          <a:blipFill>
            <a:blip r:embed="rId2"/>
            <a:stretch>
              <a:fillRect t="-33492" b="-15324"/>
            </a:stretch>
          </a:blipFill>
        </p:spPr>
      </p:sp>
      <p:sp>
        <p:nvSpPr>
          <p:cNvPr id="6" name="Freeform 6"/>
          <p:cNvSpPr/>
          <p:nvPr/>
        </p:nvSpPr>
        <p:spPr>
          <a:xfrm>
            <a:off x="11183439" y="2024511"/>
            <a:ext cx="7350665" cy="5641635"/>
          </a:xfrm>
          <a:custGeom>
            <a:avLst/>
            <a:gdLst/>
            <a:ahLst/>
            <a:cxnLst/>
            <a:rect l="l" t="t" r="r" b="b"/>
            <a:pathLst>
              <a:path w="7350665" h="5641635">
                <a:moveTo>
                  <a:pt x="0" y="0"/>
                </a:moveTo>
                <a:lnTo>
                  <a:pt x="7350665" y="0"/>
                </a:lnTo>
                <a:lnTo>
                  <a:pt x="7350665" y="5641636"/>
                </a:lnTo>
                <a:lnTo>
                  <a:pt x="0" y="5641636"/>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Freeform 7"/>
          <p:cNvSpPr/>
          <p:nvPr/>
        </p:nvSpPr>
        <p:spPr>
          <a:xfrm>
            <a:off x="9494070" y="4617053"/>
            <a:ext cx="4460488" cy="4114800"/>
          </a:xfrm>
          <a:custGeom>
            <a:avLst/>
            <a:gdLst/>
            <a:ahLst/>
            <a:cxnLst/>
            <a:rect l="l" t="t" r="r" b="b"/>
            <a:pathLst>
              <a:path w="4460488" h="4114800">
                <a:moveTo>
                  <a:pt x="0" y="0"/>
                </a:moveTo>
                <a:lnTo>
                  <a:pt x="4460487" y="0"/>
                </a:lnTo>
                <a:lnTo>
                  <a:pt x="446048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275574" y="6349410"/>
            <a:ext cx="5258530" cy="4114800"/>
          </a:xfrm>
          <a:custGeom>
            <a:avLst/>
            <a:gdLst/>
            <a:ahLst/>
            <a:cxnLst/>
            <a:rect l="l" t="t" r="r" b="b"/>
            <a:pathLst>
              <a:path w="5258530" h="4114800">
                <a:moveTo>
                  <a:pt x="0" y="0"/>
                </a:moveTo>
                <a:lnTo>
                  <a:pt x="5258530" y="0"/>
                </a:lnTo>
                <a:lnTo>
                  <a:pt x="525853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028700" y="2099536"/>
            <a:ext cx="9405358" cy="1661887"/>
          </a:xfrm>
          <a:prstGeom prst="rect">
            <a:avLst/>
          </a:prstGeom>
        </p:spPr>
        <p:txBody>
          <a:bodyPr lIns="0" tIns="0" rIns="0" bIns="0" rtlCol="0" anchor="t">
            <a:spAutoFit/>
          </a:bodyPr>
          <a:lstStyle/>
          <a:p>
            <a:pPr algn="ctr">
              <a:lnSpc>
                <a:spcPts val="13526"/>
              </a:lnSpc>
            </a:pPr>
            <a:r>
              <a:rPr lang="en-US" sz="9801" spc="137" dirty="0">
                <a:solidFill>
                  <a:srgbClr val="040506">
                    <a:alpha val="71765"/>
                  </a:srgbClr>
                </a:solidFill>
                <a:latin typeface="Merriweather"/>
              </a:rPr>
              <a:t>TRAVELLING</a:t>
            </a:r>
          </a:p>
        </p:txBody>
      </p:sp>
      <p:sp>
        <p:nvSpPr>
          <p:cNvPr id="10" name="TextBox 10"/>
          <p:cNvSpPr txBox="1"/>
          <p:nvPr/>
        </p:nvSpPr>
        <p:spPr>
          <a:xfrm>
            <a:off x="442987" y="885825"/>
            <a:ext cx="6459126" cy="1401260"/>
          </a:xfrm>
          <a:prstGeom prst="rect">
            <a:avLst/>
          </a:prstGeom>
        </p:spPr>
        <p:txBody>
          <a:bodyPr lIns="0" tIns="0" rIns="0" bIns="0" rtlCol="0" anchor="t">
            <a:spAutoFit/>
          </a:bodyPr>
          <a:lstStyle/>
          <a:p>
            <a:pPr algn="ctr">
              <a:lnSpc>
                <a:spcPts val="11434"/>
              </a:lnSpc>
            </a:pPr>
            <a:r>
              <a:rPr lang="en-US" sz="8285" spc="116" dirty="0">
                <a:solidFill>
                  <a:srgbClr val="040506">
                    <a:alpha val="78824"/>
                  </a:srgbClr>
                </a:solidFill>
                <a:latin typeface="Merriweather"/>
              </a:rPr>
              <a:t>ONLINE</a:t>
            </a:r>
          </a:p>
        </p:txBody>
      </p:sp>
      <p:sp>
        <p:nvSpPr>
          <p:cNvPr id="11" name="TextBox 11"/>
          <p:cNvSpPr txBox="1"/>
          <p:nvPr/>
        </p:nvSpPr>
        <p:spPr>
          <a:xfrm>
            <a:off x="0" y="3677060"/>
            <a:ext cx="7345101" cy="1350967"/>
          </a:xfrm>
          <a:prstGeom prst="rect">
            <a:avLst/>
          </a:prstGeom>
        </p:spPr>
        <p:txBody>
          <a:bodyPr lIns="0" tIns="0" rIns="0" bIns="0" rtlCol="0" anchor="t">
            <a:spAutoFit/>
          </a:bodyPr>
          <a:lstStyle/>
          <a:p>
            <a:pPr algn="ctr">
              <a:lnSpc>
                <a:spcPts val="11020"/>
              </a:lnSpc>
            </a:pPr>
            <a:r>
              <a:rPr lang="en-US" sz="7985" spc="111" dirty="0">
                <a:solidFill>
                  <a:srgbClr val="040506">
                    <a:alpha val="69804"/>
                  </a:srgbClr>
                </a:solidFill>
                <a:latin typeface="Merriweather"/>
              </a:rPr>
              <a:t>SYSTEM</a:t>
            </a:r>
          </a:p>
        </p:txBody>
      </p:sp>
      <p:sp>
        <p:nvSpPr>
          <p:cNvPr id="12" name="TextBox 40">
            <a:extLst>
              <a:ext uri="{FF2B5EF4-FFF2-40B4-BE49-F238E27FC236}">
                <a16:creationId xmlns:a16="http://schemas.microsoft.com/office/drawing/2014/main" id="{3B16D87C-E8A3-B43D-F010-A1084750AD76}"/>
              </a:ext>
            </a:extLst>
          </p:cNvPr>
          <p:cNvSpPr txBox="1"/>
          <p:nvPr/>
        </p:nvSpPr>
        <p:spPr>
          <a:xfrm>
            <a:off x="-2841340" y="8218229"/>
            <a:ext cx="9308329" cy="1202765"/>
          </a:xfrm>
          <a:prstGeom prst="rect">
            <a:avLst/>
          </a:prstGeom>
        </p:spPr>
        <p:txBody>
          <a:bodyPr lIns="0" tIns="0" rIns="0" bIns="0" rtlCol="0" anchor="t">
            <a:spAutoFit/>
          </a:bodyPr>
          <a:lstStyle/>
          <a:p>
            <a:pPr marL="0" lvl="0" indent="0" algn="ctr">
              <a:lnSpc>
                <a:spcPct val="150000"/>
              </a:lnSpc>
              <a:spcBef>
                <a:spcPct val="0"/>
              </a:spcBef>
            </a:pPr>
            <a:r>
              <a:rPr lang="en-US" spc="40" dirty="0">
                <a:solidFill>
                  <a:srgbClr val="000000"/>
                </a:solidFill>
                <a:latin typeface="Merriweather"/>
              </a:rPr>
              <a:t>Submitted By</a:t>
            </a:r>
          </a:p>
          <a:p>
            <a:pPr marL="0" lvl="0" indent="0" algn="ctr">
              <a:lnSpc>
                <a:spcPct val="150000"/>
              </a:lnSpc>
              <a:spcBef>
                <a:spcPct val="0"/>
              </a:spcBef>
            </a:pPr>
            <a:r>
              <a:rPr lang="en-US" spc="40" dirty="0">
                <a:solidFill>
                  <a:srgbClr val="000000"/>
                </a:solidFill>
                <a:latin typeface="Merriweather"/>
              </a:rPr>
              <a:t>Name: Akanksha </a:t>
            </a:r>
            <a:r>
              <a:rPr lang="en-US" spc="40" dirty="0" err="1">
                <a:solidFill>
                  <a:srgbClr val="000000"/>
                </a:solidFill>
                <a:latin typeface="Merriweather"/>
              </a:rPr>
              <a:t>Uniyal</a:t>
            </a:r>
            <a:endParaRPr lang="en-US" spc="40" dirty="0">
              <a:solidFill>
                <a:srgbClr val="000000"/>
              </a:solidFill>
              <a:latin typeface="Merriweather"/>
            </a:endParaRPr>
          </a:p>
          <a:p>
            <a:pPr marL="0" lvl="0" indent="0" algn="ctr">
              <a:lnSpc>
                <a:spcPct val="150000"/>
              </a:lnSpc>
              <a:spcBef>
                <a:spcPct val="0"/>
              </a:spcBef>
            </a:pPr>
            <a:r>
              <a:rPr lang="en-US" u="none" strike="noStrike" spc="40" dirty="0">
                <a:solidFill>
                  <a:srgbClr val="000000"/>
                </a:solidFill>
                <a:latin typeface="Merriweather"/>
              </a:rPr>
              <a:t>University Roll No: 2021064</a:t>
            </a:r>
          </a:p>
        </p:txBody>
      </p:sp>
      <p:sp>
        <p:nvSpPr>
          <p:cNvPr id="13" name="TextBox 40">
            <a:extLst>
              <a:ext uri="{FF2B5EF4-FFF2-40B4-BE49-F238E27FC236}">
                <a16:creationId xmlns:a16="http://schemas.microsoft.com/office/drawing/2014/main" id="{A54E02D0-1C8F-3BE2-C4DE-18CBB958B6EF}"/>
              </a:ext>
            </a:extLst>
          </p:cNvPr>
          <p:cNvSpPr txBox="1"/>
          <p:nvPr/>
        </p:nvSpPr>
        <p:spPr>
          <a:xfrm>
            <a:off x="2921177" y="8130470"/>
            <a:ext cx="9308329" cy="1202765"/>
          </a:xfrm>
          <a:prstGeom prst="rect">
            <a:avLst/>
          </a:prstGeom>
        </p:spPr>
        <p:txBody>
          <a:bodyPr lIns="0" tIns="0" rIns="0" bIns="0" rtlCol="0" anchor="t">
            <a:spAutoFit/>
          </a:bodyPr>
          <a:lstStyle/>
          <a:p>
            <a:pPr marL="0" lvl="0" indent="0" algn="ctr">
              <a:lnSpc>
                <a:spcPct val="150000"/>
              </a:lnSpc>
              <a:spcBef>
                <a:spcPct val="0"/>
              </a:spcBef>
            </a:pPr>
            <a:endParaRPr lang="en-US" spc="40" dirty="0">
              <a:solidFill>
                <a:srgbClr val="000000"/>
              </a:solidFill>
              <a:latin typeface="Merriweather"/>
            </a:endParaRPr>
          </a:p>
          <a:p>
            <a:pPr marL="0" lvl="0" indent="0" algn="ctr">
              <a:lnSpc>
                <a:spcPct val="150000"/>
              </a:lnSpc>
              <a:spcBef>
                <a:spcPct val="0"/>
              </a:spcBef>
            </a:pPr>
            <a:r>
              <a:rPr lang="en-US" spc="40" dirty="0">
                <a:solidFill>
                  <a:srgbClr val="000000"/>
                </a:solidFill>
                <a:latin typeface="Merriweather"/>
              </a:rPr>
              <a:t> Mentor Name: Dr Rishi Kumar</a:t>
            </a:r>
          </a:p>
          <a:p>
            <a:pPr marL="0" lvl="0" indent="0" algn="ctr">
              <a:lnSpc>
                <a:spcPct val="150000"/>
              </a:lnSpc>
              <a:spcBef>
                <a:spcPct val="0"/>
              </a:spcBef>
            </a:pPr>
            <a:r>
              <a:rPr lang="en-US" spc="40" dirty="0">
                <a:solidFill>
                  <a:srgbClr val="000000"/>
                </a:solidFill>
                <a:latin typeface="Merriweather"/>
              </a:rPr>
              <a:t>Designation: Assistant Professor</a:t>
            </a:r>
            <a:endParaRPr lang="en-US" u="none" strike="noStrike" spc="40" dirty="0">
              <a:solidFill>
                <a:srgbClr val="000000"/>
              </a:solidFill>
              <a:latin typeface="Merriweathe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1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1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ircle(in)">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1"/>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577842" y="5273669"/>
            <a:ext cx="2951972" cy="2951972"/>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5203" r="-25203"/>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96942" y="2143592"/>
            <a:ext cx="2761625" cy="2761625"/>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39303" r="-39303"/>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9147" r="-9147"/>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a:grpSpLocks noChangeAspect="1"/>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061" r="-25061"/>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a:grpSpLocks noChangeAspect="1"/>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471" r="-24471"/>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a:grpSpLocks noChangeAspect="1"/>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5061" r="-25061"/>
              </a:stretch>
            </a:blipFill>
          </p:spPr>
        </p:sp>
      </p:grpSp>
      <p:sp>
        <p:nvSpPr>
          <p:cNvPr id="20" name="Freeform 20"/>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1" name="Group 21"/>
          <p:cNvGrpSpPr>
            <a:grpSpLocks noChangeAspect="1"/>
          </p:cNvGrpSpPr>
          <p:nvPr/>
        </p:nvGrpSpPr>
        <p:grpSpPr>
          <a:xfrm>
            <a:off x="16189931" y="5273669"/>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30524" r="-30524"/>
              </a:stretch>
            </a:blipFill>
          </p:spPr>
        </p:sp>
      </p:grpSp>
      <p:sp>
        <p:nvSpPr>
          <p:cNvPr id="23" name="Freeform 23"/>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4" name="Group 24"/>
          <p:cNvGrpSpPr>
            <a:grpSpLocks noChangeAspect="1"/>
          </p:cNvGrpSpPr>
          <p:nvPr/>
        </p:nvGrpSpPr>
        <p:grpSpPr>
          <a:xfrm>
            <a:off x="16189931" y="1809639"/>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t="-16739" b="-16739"/>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7" name="Group 27"/>
          <p:cNvGrpSpPr>
            <a:grpSpLocks noChangeAspect="1"/>
          </p:cNvGrpSpPr>
          <p:nvPr/>
        </p:nvGrpSpPr>
        <p:grpSpPr>
          <a:xfrm>
            <a:off x="16189931" y="-165741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t="-12487" b="-12487"/>
              </a:stretch>
            </a:blipFill>
          </p:spPr>
        </p:sp>
      </p:grpSp>
      <p:grpSp>
        <p:nvGrpSpPr>
          <p:cNvPr id="29" name="Group 29"/>
          <p:cNvGrpSpPr>
            <a:grpSpLocks noChangeAspect="1"/>
          </p:cNvGrpSpPr>
          <p:nvPr/>
        </p:nvGrpSpPr>
        <p:grpSpPr>
          <a:xfrm>
            <a:off x="16189931" y="8703201"/>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16765" r="-16765"/>
              </a:stretch>
            </a:blipFill>
          </p:spPr>
        </p:sp>
      </p:grpSp>
      <p:sp>
        <p:nvSpPr>
          <p:cNvPr id="31" name="Freeform 31"/>
          <p:cNvSpPr/>
          <p:nvPr/>
        </p:nvSpPr>
        <p:spPr>
          <a:xfrm>
            <a:off x="2521025" y="1555951"/>
            <a:ext cx="1091907" cy="1653261"/>
          </a:xfrm>
          <a:custGeom>
            <a:avLst/>
            <a:gdLst/>
            <a:ahLst/>
            <a:cxnLst/>
            <a:rect l="l" t="t" r="r" b="b"/>
            <a:pathLst>
              <a:path w="1091907" h="1653261">
                <a:moveTo>
                  <a:pt x="0" y="0"/>
                </a:moveTo>
                <a:lnTo>
                  <a:pt x="1091908" y="0"/>
                </a:lnTo>
                <a:lnTo>
                  <a:pt x="1091908" y="1653261"/>
                </a:lnTo>
                <a:lnTo>
                  <a:pt x="0" y="16532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2" name="Freeform 32"/>
          <p:cNvSpPr/>
          <p:nvPr/>
        </p:nvSpPr>
        <p:spPr>
          <a:xfrm>
            <a:off x="3969320" y="1889463"/>
            <a:ext cx="2964102" cy="986238"/>
          </a:xfrm>
          <a:custGeom>
            <a:avLst/>
            <a:gdLst/>
            <a:ahLst/>
            <a:cxnLst/>
            <a:rect l="l" t="t" r="r" b="b"/>
            <a:pathLst>
              <a:path w="2964102" h="986238">
                <a:moveTo>
                  <a:pt x="0" y="0"/>
                </a:moveTo>
                <a:lnTo>
                  <a:pt x="2964102" y="0"/>
                </a:lnTo>
                <a:lnTo>
                  <a:pt x="2964102" y="986237"/>
                </a:lnTo>
                <a:lnTo>
                  <a:pt x="0" y="98623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3" name="Freeform 33"/>
          <p:cNvSpPr/>
          <p:nvPr/>
        </p:nvSpPr>
        <p:spPr>
          <a:xfrm>
            <a:off x="7289809" y="1694376"/>
            <a:ext cx="1460383" cy="1376411"/>
          </a:xfrm>
          <a:custGeom>
            <a:avLst/>
            <a:gdLst/>
            <a:ahLst/>
            <a:cxnLst/>
            <a:rect l="l" t="t" r="r" b="b"/>
            <a:pathLst>
              <a:path w="1460383" h="1376411">
                <a:moveTo>
                  <a:pt x="0" y="0"/>
                </a:moveTo>
                <a:lnTo>
                  <a:pt x="1460383" y="0"/>
                </a:lnTo>
                <a:lnTo>
                  <a:pt x="1460383" y="1376411"/>
                </a:lnTo>
                <a:lnTo>
                  <a:pt x="0" y="137641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4" name="TextBox 34"/>
          <p:cNvSpPr txBox="1"/>
          <p:nvPr/>
        </p:nvSpPr>
        <p:spPr>
          <a:xfrm>
            <a:off x="2490393" y="7808005"/>
            <a:ext cx="6229167" cy="1910925"/>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000000"/>
                </a:solidFill>
                <a:latin typeface="Montserrat Classic"/>
              </a:rPr>
              <a:t>THANK'S FOR WATCHING</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 y="0"/>
            <a:ext cx="18364201" cy="2258023"/>
            <a:chOff x="0" y="0"/>
            <a:chExt cx="2429950" cy="218865"/>
          </a:xfrm>
        </p:grpSpPr>
        <p:sp>
          <p:nvSpPr>
            <p:cNvPr id="4" name="Freeform 4"/>
            <p:cNvSpPr/>
            <p:nvPr/>
          </p:nvSpPr>
          <p:spPr>
            <a:xfrm>
              <a:off x="0" y="0"/>
              <a:ext cx="2429950" cy="218865"/>
            </a:xfrm>
            <a:custGeom>
              <a:avLst/>
              <a:gdLst/>
              <a:ahLst/>
              <a:cxnLst/>
              <a:rect l="l" t="t" r="r" b="b"/>
              <a:pathLst>
                <a:path w="2429950" h="218865">
                  <a:moveTo>
                    <a:pt x="2226750" y="0"/>
                  </a:moveTo>
                  <a:lnTo>
                    <a:pt x="0" y="0"/>
                  </a:lnTo>
                  <a:lnTo>
                    <a:pt x="203200" y="218865"/>
                  </a:lnTo>
                  <a:lnTo>
                    <a:pt x="2429950" y="218865"/>
                  </a:lnTo>
                  <a:lnTo>
                    <a:pt x="2226750" y="0"/>
                  </a:lnTo>
                  <a:close/>
                </a:path>
              </a:pathLst>
            </a:custGeom>
            <a:solidFill>
              <a:srgbClr val="8EDBF4"/>
            </a:solidFill>
            <a:ln cap="sq">
              <a:noFill/>
              <a:prstDash val="solid"/>
              <a:miter/>
            </a:ln>
          </p:spPr>
        </p:sp>
        <p:sp>
          <p:nvSpPr>
            <p:cNvPr id="5" name="TextBox 5"/>
            <p:cNvSpPr txBox="1"/>
            <p:nvPr/>
          </p:nvSpPr>
          <p:spPr>
            <a:xfrm>
              <a:off x="101600" y="-19050"/>
              <a:ext cx="2226750"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373645" y="2489874"/>
            <a:ext cx="11176498" cy="7432163"/>
          </a:xfrm>
          <a:prstGeom prst="rect">
            <a:avLst/>
          </a:prstGeom>
        </p:spPr>
        <p:txBody>
          <a:bodyPr lIns="0" tIns="0" rIns="0" bIns="0" rtlCol="0" anchor="t">
            <a:spAutoFit/>
          </a:bodyPr>
          <a:lstStyle/>
          <a:p>
            <a:pPr>
              <a:lnSpc>
                <a:spcPts val="4188"/>
              </a:lnSpc>
            </a:pPr>
            <a:r>
              <a:rPr lang="en-US" sz="2800" spc="297" dirty="0">
                <a:solidFill>
                  <a:srgbClr val="231F20"/>
                </a:solidFill>
                <a:latin typeface="Merriweather"/>
              </a:rPr>
              <a:t>Welcome to our innovative online travel system! Developed entirely using Java Swings and JDBC, our platform offers a seamless, user-friendly experience for booking train, bus, and cab tickets from a single interface.</a:t>
            </a:r>
          </a:p>
          <a:p>
            <a:pPr>
              <a:lnSpc>
                <a:spcPts val="4326"/>
              </a:lnSpc>
            </a:pPr>
            <a:endParaRPr lang="en-US" sz="2800" spc="297" dirty="0">
              <a:solidFill>
                <a:srgbClr val="231F20"/>
              </a:solidFill>
              <a:latin typeface="Merriweather"/>
            </a:endParaRPr>
          </a:p>
          <a:p>
            <a:pPr>
              <a:lnSpc>
                <a:spcPts val="4050"/>
              </a:lnSpc>
            </a:pPr>
            <a:r>
              <a:rPr lang="en-US" sz="2800" spc="287" dirty="0">
                <a:solidFill>
                  <a:srgbClr val="231F20"/>
                </a:solidFill>
                <a:latin typeface="Merriweather"/>
              </a:rPr>
              <a:t>With a focus on simplicity and efficiency, our system enables users to securely login and effortlessly input all necessary details for their travel bookings. The integration of Java Swings ensures an intuitive and visually appealing interface, while JDBC facilitates smooth connectivity to our MySQL database, ensuring secure data storage and retrieval.</a:t>
            </a:r>
          </a:p>
          <a:p>
            <a:pPr marL="0" lvl="0" indent="0" algn="l">
              <a:lnSpc>
                <a:spcPts val="4326"/>
              </a:lnSpc>
              <a:spcBef>
                <a:spcPct val="0"/>
              </a:spcBef>
            </a:pPr>
            <a:endParaRPr lang="en-US" sz="2800" spc="287" dirty="0">
              <a:solidFill>
                <a:srgbClr val="231F20"/>
              </a:solidFill>
              <a:latin typeface="Merriweather"/>
            </a:endParaRPr>
          </a:p>
        </p:txBody>
      </p:sp>
      <p:sp>
        <p:nvSpPr>
          <p:cNvPr id="7" name="Freeform 7"/>
          <p:cNvSpPr/>
          <p:nvPr/>
        </p:nvSpPr>
        <p:spPr>
          <a:xfrm>
            <a:off x="12609757" y="480396"/>
            <a:ext cx="2346468" cy="3555254"/>
          </a:xfrm>
          <a:custGeom>
            <a:avLst/>
            <a:gdLst/>
            <a:ahLst/>
            <a:cxnLst/>
            <a:rect l="l" t="t" r="r" b="b"/>
            <a:pathLst>
              <a:path w="2346468" h="3555254">
                <a:moveTo>
                  <a:pt x="0" y="0"/>
                </a:moveTo>
                <a:lnTo>
                  <a:pt x="2346468" y="0"/>
                </a:lnTo>
                <a:lnTo>
                  <a:pt x="2346468" y="3555254"/>
                </a:lnTo>
                <a:lnTo>
                  <a:pt x="0" y="3555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802853" y="4472179"/>
            <a:ext cx="5830814" cy="1940071"/>
          </a:xfrm>
          <a:custGeom>
            <a:avLst/>
            <a:gdLst/>
            <a:ahLst/>
            <a:cxnLst/>
            <a:rect l="l" t="t" r="r" b="b"/>
            <a:pathLst>
              <a:path w="5830814" h="1940071">
                <a:moveTo>
                  <a:pt x="0" y="0"/>
                </a:moveTo>
                <a:lnTo>
                  <a:pt x="5830814" y="0"/>
                </a:lnTo>
                <a:lnTo>
                  <a:pt x="5830814" y="1940070"/>
                </a:lnTo>
                <a:lnTo>
                  <a:pt x="0" y="1940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350763" y="6850399"/>
            <a:ext cx="3184672" cy="3001554"/>
          </a:xfrm>
          <a:custGeom>
            <a:avLst/>
            <a:gdLst/>
            <a:ahLst/>
            <a:cxnLst/>
            <a:rect l="l" t="t" r="r" b="b"/>
            <a:pathLst>
              <a:path w="3184672" h="3001554">
                <a:moveTo>
                  <a:pt x="0" y="0"/>
                </a:moveTo>
                <a:lnTo>
                  <a:pt x="3184672" y="0"/>
                </a:lnTo>
                <a:lnTo>
                  <a:pt x="3184672" y="3001554"/>
                </a:lnTo>
                <a:lnTo>
                  <a:pt x="0" y="30015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578230" y="515364"/>
            <a:ext cx="9336554" cy="1122521"/>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000000">
                    <a:alpha val="84706"/>
                  </a:srgbClr>
                </a:solidFill>
                <a:latin typeface="Merriweather"/>
              </a:rPr>
              <a:t> INTRODUCTION</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1028700"/>
            <a:ext cx="14340774"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8EDBF4"/>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8EDBF4"/>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8EDBF4"/>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8EDBF4"/>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C758"/>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C758"/>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C758"/>
            </a:soli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30" name="Group 30"/>
          <p:cNvGrpSpPr/>
          <p:nvPr/>
        </p:nvGrpSpPr>
        <p:grpSpPr>
          <a:xfrm>
            <a:off x="8680571" y="-47329"/>
            <a:ext cx="9534019" cy="1112295"/>
            <a:chOff x="0" y="0"/>
            <a:chExt cx="1876002" cy="218865"/>
          </a:xfrm>
        </p:grpSpPr>
        <p:sp>
          <p:nvSpPr>
            <p:cNvPr id="31" name="Freeform 31"/>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8EDBF4"/>
            </a:solidFill>
            <a:ln cap="sq">
              <a:noFill/>
              <a:prstDash val="solid"/>
              <a:miter/>
            </a:ln>
          </p:spPr>
        </p:sp>
        <p:sp>
          <p:nvSpPr>
            <p:cNvPr id="32" name="TextBox 32"/>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4" name="Freeform 34"/>
          <p:cNvSpPr/>
          <p:nvPr/>
        </p:nvSpPr>
        <p:spPr>
          <a:xfrm>
            <a:off x="13874357" y="7503256"/>
            <a:ext cx="713089" cy="1084546"/>
          </a:xfrm>
          <a:custGeom>
            <a:avLst/>
            <a:gdLst/>
            <a:ahLst/>
            <a:cxnLst/>
            <a:rect l="l" t="t" r="r" b="b"/>
            <a:pathLst>
              <a:path w="713089" h="1084546">
                <a:moveTo>
                  <a:pt x="0" y="0"/>
                </a:moveTo>
                <a:lnTo>
                  <a:pt x="713089" y="0"/>
                </a:lnTo>
                <a:lnTo>
                  <a:pt x="713089" y="1084546"/>
                </a:lnTo>
                <a:lnTo>
                  <a:pt x="0" y="1084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5" name="Freeform 35"/>
          <p:cNvSpPr/>
          <p:nvPr/>
        </p:nvSpPr>
        <p:spPr>
          <a:xfrm>
            <a:off x="13688207" y="4858282"/>
            <a:ext cx="1085390" cy="1085390"/>
          </a:xfrm>
          <a:custGeom>
            <a:avLst/>
            <a:gdLst/>
            <a:ahLst/>
            <a:cxnLst/>
            <a:rect l="l" t="t" r="r" b="b"/>
            <a:pathLst>
              <a:path w="1085390" h="1085390">
                <a:moveTo>
                  <a:pt x="0" y="0"/>
                </a:moveTo>
                <a:lnTo>
                  <a:pt x="1085390" y="0"/>
                </a:lnTo>
                <a:lnTo>
                  <a:pt x="1085390" y="1085390"/>
                </a:lnTo>
                <a:lnTo>
                  <a:pt x="0" y="1085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AutoShape 36"/>
          <p:cNvSpPr/>
          <p:nvPr/>
        </p:nvSpPr>
        <p:spPr>
          <a:xfrm>
            <a:off x="12398714" y="5377862"/>
            <a:ext cx="1048867" cy="23115"/>
          </a:xfrm>
          <a:prstGeom prst="line">
            <a:avLst/>
          </a:prstGeom>
          <a:ln w="38100" cap="flat">
            <a:solidFill>
              <a:srgbClr val="000000"/>
            </a:solidFill>
            <a:prstDash val="lgDash"/>
            <a:headEnd type="none" w="sm" len="sm"/>
            <a:tailEnd type="arrow" w="med" len="sm"/>
          </a:ln>
        </p:spPr>
      </p:sp>
      <p:sp>
        <p:nvSpPr>
          <p:cNvPr id="37" name="AutoShape 37"/>
          <p:cNvSpPr/>
          <p:nvPr/>
        </p:nvSpPr>
        <p:spPr>
          <a:xfrm>
            <a:off x="14192141" y="6146275"/>
            <a:ext cx="38761" cy="1098382"/>
          </a:xfrm>
          <a:prstGeom prst="line">
            <a:avLst/>
          </a:prstGeom>
          <a:ln w="38100" cap="flat">
            <a:solidFill>
              <a:srgbClr val="000000"/>
            </a:solidFill>
            <a:prstDash val="lgDash"/>
            <a:headEnd type="none" w="sm" len="sm"/>
            <a:tailEnd type="arrow" w="med" len="sm"/>
          </a:ln>
        </p:spPr>
      </p:sp>
      <p:sp>
        <p:nvSpPr>
          <p:cNvPr id="38" name="Freeform 38"/>
          <p:cNvSpPr/>
          <p:nvPr/>
        </p:nvSpPr>
        <p:spPr>
          <a:xfrm>
            <a:off x="11104933" y="4858282"/>
            <a:ext cx="1055236" cy="871552"/>
          </a:xfrm>
          <a:custGeom>
            <a:avLst/>
            <a:gdLst/>
            <a:ahLst/>
            <a:cxnLst/>
            <a:rect l="l" t="t" r="r" b="b"/>
            <a:pathLst>
              <a:path w="1055236" h="871552">
                <a:moveTo>
                  <a:pt x="0" y="0"/>
                </a:moveTo>
                <a:lnTo>
                  <a:pt x="1055236" y="0"/>
                </a:lnTo>
                <a:lnTo>
                  <a:pt x="1055236" y="871553"/>
                </a:lnTo>
                <a:lnTo>
                  <a:pt x="0" y="8715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TextBox 40"/>
          <p:cNvSpPr txBox="1"/>
          <p:nvPr/>
        </p:nvSpPr>
        <p:spPr>
          <a:xfrm>
            <a:off x="1663813" y="1735129"/>
            <a:ext cx="9308329" cy="846683"/>
          </a:xfrm>
          <a:prstGeom prst="rect">
            <a:avLst/>
          </a:prstGeom>
        </p:spPr>
        <p:txBody>
          <a:bodyPr lIns="0" tIns="0" rIns="0" bIns="0" rtlCol="0" anchor="t">
            <a:spAutoFit/>
          </a:bodyPr>
          <a:lstStyle/>
          <a:p>
            <a:pPr marL="0" lvl="0" indent="0" algn="ctr">
              <a:lnSpc>
                <a:spcPts val="6962"/>
              </a:lnSpc>
              <a:spcBef>
                <a:spcPct val="0"/>
              </a:spcBef>
            </a:pPr>
            <a:r>
              <a:rPr lang="en-US" sz="5045" spc="40" dirty="0">
                <a:solidFill>
                  <a:srgbClr val="000000"/>
                </a:solidFill>
                <a:latin typeface="Merriweather"/>
              </a:rPr>
              <a:t>PROBLEM STATEMENT</a:t>
            </a:r>
            <a:endParaRPr lang="en-US" sz="5045" u="none" strike="noStrike" spc="40" dirty="0">
              <a:solidFill>
                <a:srgbClr val="000000"/>
              </a:solidFill>
              <a:latin typeface="Merriweather"/>
            </a:endParaRPr>
          </a:p>
        </p:txBody>
      </p:sp>
      <p:sp>
        <p:nvSpPr>
          <p:cNvPr id="43" name="TextBox 6">
            <a:extLst>
              <a:ext uri="{FF2B5EF4-FFF2-40B4-BE49-F238E27FC236}">
                <a16:creationId xmlns:a16="http://schemas.microsoft.com/office/drawing/2014/main" id="{BCC1FC8F-3784-AB62-109B-BFA40110E5D1}"/>
              </a:ext>
            </a:extLst>
          </p:cNvPr>
          <p:cNvSpPr txBox="1"/>
          <p:nvPr/>
        </p:nvSpPr>
        <p:spPr>
          <a:xfrm>
            <a:off x="1803760" y="3743682"/>
            <a:ext cx="8034720" cy="5749010"/>
          </a:xfrm>
          <a:prstGeom prst="rect">
            <a:avLst/>
          </a:prstGeom>
        </p:spPr>
        <p:txBody>
          <a:bodyPr wrap="square" lIns="0" tIns="0" rIns="0" bIns="0" rtlCol="0" anchor="t">
            <a:spAutoFit/>
          </a:bodyPr>
          <a:lstStyle/>
          <a:p>
            <a:pPr>
              <a:lnSpc>
                <a:spcPct val="150000"/>
              </a:lnSpc>
            </a:pPr>
            <a:r>
              <a:rPr lang="en-US" sz="2800" b="0" i="0" dirty="0">
                <a:solidFill>
                  <a:srgbClr val="374151"/>
                </a:solidFill>
                <a:effectLst/>
                <a:latin typeface="Merriweather" panose="00000500000000000000" pitchFamily="2" charset="0"/>
              </a:rPr>
              <a:t>Traditional travel booking methods pose challenges such as time inefficiency and limited options. Our project addresses these issues by offering a centralized Online Traveling System, ensuring real-time updates, ease of use, and secure booking. The objective is to revolutionize the travel booking experience, aligning it with the contemporary needs of today's travelers.</a:t>
            </a:r>
            <a:endParaRPr lang="en-US" sz="2800" spc="287" dirty="0">
              <a:solidFill>
                <a:srgbClr val="231F20"/>
              </a:solidFill>
              <a:latin typeface="Merriweather" panose="00000500000000000000" pitchFamily="2"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35971" y="0"/>
            <a:ext cx="18959942" cy="12655761"/>
          </a:xfrm>
          <a:custGeom>
            <a:avLst/>
            <a:gdLst/>
            <a:ahLst/>
            <a:cxnLst/>
            <a:rect l="l" t="t" r="r" b="b"/>
            <a:pathLst>
              <a:path w="18959942" h="12655761">
                <a:moveTo>
                  <a:pt x="0" y="0"/>
                </a:moveTo>
                <a:lnTo>
                  <a:pt x="18959942" y="0"/>
                </a:lnTo>
                <a:lnTo>
                  <a:pt x="18959942" y="12655761"/>
                </a:lnTo>
                <a:lnTo>
                  <a:pt x="0" y="12655761"/>
                </a:lnTo>
                <a:lnTo>
                  <a:pt x="0" y="0"/>
                </a:lnTo>
                <a:close/>
              </a:path>
            </a:pathLst>
          </a:custGeom>
          <a:blipFill>
            <a:blip r:embed="rId2"/>
            <a:stretch>
              <a:fillRect/>
            </a:stretch>
          </a:blipFill>
        </p:spPr>
      </p:sp>
      <p:grpSp>
        <p:nvGrpSpPr>
          <p:cNvPr id="3" name="Group 3"/>
          <p:cNvGrpSpPr/>
          <p:nvPr/>
        </p:nvGrpSpPr>
        <p:grpSpPr>
          <a:xfrm>
            <a:off x="4430032" y="6669866"/>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8431947" y="541383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376981" y="603840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807720" y="247152"/>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2F4F5">
                <a:alpha val="92941"/>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rot="-944064">
            <a:off x="4037137" y="3015051"/>
            <a:ext cx="9910023" cy="1711731"/>
          </a:xfrm>
          <a:custGeom>
            <a:avLst/>
            <a:gdLst/>
            <a:ahLst/>
            <a:cxnLst/>
            <a:rect l="l" t="t" r="r" b="b"/>
            <a:pathLst>
              <a:path w="9910023" h="1711731">
                <a:moveTo>
                  <a:pt x="0" y="0"/>
                </a:moveTo>
                <a:lnTo>
                  <a:pt x="9910023" y="0"/>
                </a:lnTo>
                <a:lnTo>
                  <a:pt x="9910023" y="1711731"/>
                </a:lnTo>
                <a:lnTo>
                  <a:pt x="0" y="1711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01504" y="8488009"/>
            <a:ext cx="1540581" cy="1540581"/>
          </a:xfrm>
          <a:custGeom>
            <a:avLst/>
            <a:gdLst/>
            <a:ahLst/>
            <a:cxnLst/>
            <a:rect l="l" t="t" r="r" b="b"/>
            <a:pathLst>
              <a:path w="1540581" h="1540581">
                <a:moveTo>
                  <a:pt x="0" y="0"/>
                </a:moveTo>
                <a:lnTo>
                  <a:pt x="1540581" y="0"/>
                </a:lnTo>
                <a:lnTo>
                  <a:pt x="1540581" y="1540582"/>
                </a:lnTo>
                <a:lnTo>
                  <a:pt x="0" y="1540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5298976" y="9042080"/>
            <a:ext cx="1451739" cy="973100"/>
          </a:xfrm>
          <a:custGeom>
            <a:avLst/>
            <a:gdLst/>
            <a:ahLst/>
            <a:cxnLst/>
            <a:rect l="l" t="t" r="r" b="b"/>
            <a:pathLst>
              <a:path w="1451739" h="973100">
                <a:moveTo>
                  <a:pt x="0" y="0"/>
                </a:moveTo>
                <a:lnTo>
                  <a:pt x="1451739" y="0"/>
                </a:lnTo>
                <a:lnTo>
                  <a:pt x="1451739" y="973100"/>
                </a:lnTo>
                <a:lnTo>
                  <a:pt x="0" y="9731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w="38100" cap="sq">
            <a:solidFill>
              <a:srgbClr val="000000"/>
            </a:solidFill>
            <a:prstDash val="solid"/>
            <a:miter/>
          </a:ln>
        </p:spPr>
      </p:sp>
      <p:sp>
        <p:nvSpPr>
          <p:cNvPr id="18" name="Freeform 18"/>
          <p:cNvSpPr/>
          <p:nvPr/>
        </p:nvSpPr>
        <p:spPr>
          <a:xfrm>
            <a:off x="9473830" y="8069350"/>
            <a:ext cx="1124635" cy="1124635"/>
          </a:xfrm>
          <a:custGeom>
            <a:avLst/>
            <a:gdLst/>
            <a:ahLst/>
            <a:cxnLst/>
            <a:rect l="l" t="t" r="r" b="b"/>
            <a:pathLst>
              <a:path w="1124635" h="1124635">
                <a:moveTo>
                  <a:pt x="0" y="0"/>
                </a:moveTo>
                <a:lnTo>
                  <a:pt x="1124634" y="0"/>
                </a:lnTo>
                <a:lnTo>
                  <a:pt x="1124634" y="1124634"/>
                </a:lnTo>
                <a:lnTo>
                  <a:pt x="0" y="11246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9305584" y="7940615"/>
            <a:ext cx="1370739" cy="1370739"/>
          </a:xfrm>
          <a:custGeom>
            <a:avLst/>
            <a:gdLst/>
            <a:ahLst/>
            <a:cxnLst/>
            <a:rect l="l" t="t" r="r" b="b"/>
            <a:pathLst>
              <a:path w="1370739" h="1370739">
                <a:moveTo>
                  <a:pt x="0" y="0"/>
                </a:moveTo>
                <a:lnTo>
                  <a:pt x="1370739" y="0"/>
                </a:lnTo>
                <a:lnTo>
                  <a:pt x="1370739" y="1370739"/>
                </a:lnTo>
                <a:lnTo>
                  <a:pt x="0" y="137073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w="47625" cap="rnd">
            <a:solidFill>
              <a:srgbClr val="000000"/>
            </a:solidFill>
            <a:prstDash val="solid"/>
            <a:round/>
          </a:ln>
        </p:spPr>
      </p:sp>
      <p:sp>
        <p:nvSpPr>
          <p:cNvPr id="20" name="Freeform 20"/>
          <p:cNvSpPr/>
          <p:nvPr/>
        </p:nvSpPr>
        <p:spPr>
          <a:xfrm>
            <a:off x="16102728" y="7848199"/>
            <a:ext cx="2313145" cy="2387762"/>
          </a:xfrm>
          <a:custGeom>
            <a:avLst/>
            <a:gdLst/>
            <a:ahLst/>
            <a:cxnLst/>
            <a:rect l="l" t="t" r="r" b="b"/>
            <a:pathLst>
              <a:path w="2313145" h="2387762">
                <a:moveTo>
                  <a:pt x="0" y="0"/>
                </a:moveTo>
                <a:lnTo>
                  <a:pt x="2313144" y="0"/>
                </a:lnTo>
                <a:lnTo>
                  <a:pt x="2313144" y="2387762"/>
                </a:lnTo>
                <a:lnTo>
                  <a:pt x="0" y="23877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1" name="Group 21"/>
          <p:cNvGrpSpPr/>
          <p:nvPr/>
        </p:nvGrpSpPr>
        <p:grpSpPr>
          <a:xfrm>
            <a:off x="12398770" y="6327881"/>
            <a:ext cx="3189627" cy="8229600"/>
            <a:chOff x="0" y="0"/>
            <a:chExt cx="840066" cy="2167467"/>
          </a:xfrm>
        </p:grpSpPr>
        <p:sp>
          <p:nvSpPr>
            <p:cNvPr id="22" name="Freeform 22"/>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23" name="TextBox 23"/>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4" name="Freeform 24"/>
          <p:cNvSpPr/>
          <p:nvPr/>
        </p:nvSpPr>
        <p:spPr>
          <a:xfrm>
            <a:off x="13448629" y="7692799"/>
            <a:ext cx="1071622" cy="1142233"/>
          </a:xfrm>
          <a:custGeom>
            <a:avLst/>
            <a:gdLst/>
            <a:ahLst/>
            <a:cxnLst/>
            <a:rect l="l" t="t" r="r" b="b"/>
            <a:pathLst>
              <a:path w="1071622" h="1142233">
                <a:moveTo>
                  <a:pt x="0" y="0"/>
                </a:moveTo>
                <a:lnTo>
                  <a:pt x="1071622" y="0"/>
                </a:lnTo>
                <a:lnTo>
                  <a:pt x="1071622" y="1142233"/>
                </a:lnTo>
                <a:lnTo>
                  <a:pt x="0" y="114223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5" name="TextBox 25"/>
          <p:cNvSpPr txBox="1"/>
          <p:nvPr/>
        </p:nvSpPr>
        <p:spPr>
          <a:xfrm>
            <a:off x="1028700" y="506747"/>
            <a:ext cx="7692734" cy="256384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Merriweather"/>
              </a:rPr>
              <a:t>  METHODOLOGY</a:t>
            </a:r>
          </a:p>
          <a:p>
            <a:pPr marL="0" lvl="0" indent="0" algn="ctr">
              <a:lnSpc>
                <a:spcPts val="6845"/>
              </a:lnSpc>
              <a:spcBef>
                <a:spcPct val="0"/>
              </a:spcBef>
            </a:pPr>
            <a:r>
              <a:rPr lang="en-US" sz="4000" spc="173" dirty="0">
                <a:solidFill>
                  <a:srgbClr val="010101"/>
                </a:solidFill>
                <a:latin typeface="Merriweather"/>
              </a:rPr>
              <a:t>1) SOFTWARE SPECIFICATIONS</a:t>
            </a:r>
          </a:p>
        </p:txBody>
      </p:sp>
      <p:sp>
        <p:nvSpPr>
          <p:cNvPr id="26" name="TextBox 26"/>
          <p:cNvSpPr txBox="1"/>
          <p:nvPr/>
        </p:nvSpPr>
        <p:spPr>
          <a:xfrm>
            <a:off x="566491" y="6304742"/>
            <a:ext cx="2810608" cy="1936022"/>
          </a:xfrm>
          <a:prstGeom prst="rect">
            <a:avLst/>
          </a:prstGeom>
        </p:spPr>
        <p:txBody>
          <a:bodyPr lIns="0" tIns="0" rIns="0" bIns="0" rtlCol="0" anchor="t">
            <a:spAutoFit/>
          </a:bodyPr>
          <a:lstStyle/>
          <a:p>
            <a:pPr algn="ctr">
              <a:lnSpc>
                <a:spcPts val="3946"/>
              </a:lnSpc>
            </a:pPr>
            <a:r>
              <a:rPr lang="en-US" sz="2859" spc="40">
                <a:solidFill>
                  <a:srgbClr val="040506"/>
                </a:solidFill>
                <a:latin typeface="Montserrat Classic"/>
              </a:rPr>
              <a:t>Operating System: </a:t>
            </a:r>
          </a:p>
          <a:p>
            <a:pPr algn="ctr">
              <a:lnSpc>
                <a:spcPts val="3808"/>
              </a:lnSpc>
            </a:pPr>
            <a:r>
              <a:rPr lang="en-US" sz="2759" spc="38">
                <a:solidFill>
                  <a:srgbClr val="040506"/>
                </a:solidFill>
                <a:latin typeface="Montserrat Classic"/>
              </a:rPr>
              <a:t>Microsoft Windows 10</a:t>
            </a:r>
          </a:p>
        </p:txBody>
      </p:sp>
      <p:sp>
        <p:nvSpPr>
          <p:cNvPr id="27" name="TextBox 27"/>
          <p:cNvSpPr txBox="1"/>
          <p:nvPr/>
        </p:nvSpPr>
        <p:spPr>
          <a:xfrm>
            <a:off x="4710132" y="7088150"/>
            <a:ext cx="2629427" cy="1477679"/>
          </a:xfrm>
          <a:prstGeom prst="rect">
            <a:avLst/>
          </a:prstGeom>
        </p:spPr>
        <p:txBody>
          <a:bodyPr lIns="0" tIns="0" rIns="0" bIns="0" rtlCol="0" anchor="t">
            <a:spAutoFit/>
          </a:bodyPr>
          <a:lstStyle/>
          <a:p>
            <a:pPr algn="ctr">
              <a:lnSpc>
                <a:spcPts val="3946"/>
              </a:lnSpc>
            </a:pPr>
            <a:r>
              <a:rPr lang="en-US" sz="2859" spc="40">
                <a:solidFill>
                  <a:srgbClr val="040506"/>
                </a:solidFill>
                <a:latin typeface="Montserrat Classic"/>
              </a:rPr>
              <a:t>Apache NetBeans:</a:t>
            </a:r>
          </a:p>
          <a:p>
            <a:pPr marL="0" lvl="0" indent="0" algn="ctr">
              <a:lnSpc>
                <a:spcPts val="3946"/>
              </a:lnSpc>
              <a:spcBef>
                <a:spcPct val="0"/>
              </a:spcBef>
            </a:pPr>
            <a:r>
              <a:rPr lang="en-US" sz="2859" spc="40">
                <a:solidFill>
                  <a:srgbClr val="040506"/>
                </a:solidFill>
                <a:latin typeface="Montserrat Classic"/>
              </a:rPr>
              <a:t>IDE 19 </a:t>
            </a:r>
          </a:p>
        </p:txBody>
      </p:sp>
      <p:sp>
        <p:nvSpPr>
          <p:cNvPr id="28" name="TextBox 28"/>
          <p:cNvSpPr txBox="1"/>
          <p:nvPr/>
        </p:nvSpPr>
        <p:spPr>
          <a:xfrm>
            <a:off x="8721434" y="5577150"/>
            <a:ext cx="2629427" cy="1801148"/>
          </a:xfrm>
          <a:prstGeom prst="rect">
            <a:avLst/>
          </a:prstGeom>
        </p:spPr>
        <p:txBody>
          <a:bodyPr lIns="0" tIns="0" rIns="0" bIns="0" rtlCol="0" anchor="t">
            <a:spAutoFit/>
          </a:bodyPr>
          <a:lstStyle/>
          <a:p>
            <a:pPr algn="ctr">
              <a:lnSpc>
                <a:spcPts val="3808"/>
              </a:lnSpc>
            </a:pPr>
            <a:r>
              <a:rPr lang="en-US" sz="2759" spc="38">
                <a:solidFill>
                  <a:srgbClr val="040506"/>
                </a:solidFill>
                <a:latin typeface="Montserrat Classic"/>
              </a:rPr>
              <a:t>MYSQL Workbench: 8.0 CE</a:t>
            </a:r>
          </a:p>
          <a:p>
            <a:pPr marL="0" lvl="0" indent="0" algn="ctr">
              <a:lnSpc>
                <a:spcPts val="2980"/>
              </a:lnSpc>
              <a:spcBef>
                <a:spcPct val="0"/>
              </a:spcBef>
            </a:pPr>
            <a:endParaRPr lang="en-US" sz="2759" spc="38">
              <a:solidFill>
                <a:srgbClr val="040506"/>
              </a:solidFill>
              <a:latin typeface="Montserrat Classic"/>
            </a:endParaRPr>
          </a:p>
        </p:txBody>
      </p:sp>
      <p:sp>
        <p:nvSpPr>
          <p:cNvPr id="29" name="TextBox 29"/>
          <p:cNvSpPr txBox="1"/>
          <p:nvPr/>
        </p:nvSpPr>
        <p:spPr>
          <a:xfrm>
            <a:off x="4559248" y="9089209"/>
            <a:ext cx="2931195" cy="774067"/>
          </a:xfrm>
          <a:prstGeom prst="rect">
            <a:avLst/>
          </a:prstGeom>
        </p:spPr>
        <p:txBody>
          <a:bodyPr lIns="0" tIns="0" rIns="0" bIns="0" rtlCol="0" anchor="t">
            <a:spAutoFit/>
          </a:bodyPr>
          <a:lstStyle/>
          <a:p>
            <a:pPr algn="ctr">
              <a:lnSpc>
                <a:spcPts val="6159"/>
              </a:lnSpc>
            </a:pPr>
            <a:r>
              <a:rPr lang="en-US" sz="4399">
                <a:solidFill>
                  <a:srgbClr val="000000"/>
                </a:solidFill>
                <a:latin typeface="Bebas Neue"/>
              </a:rPr>
              <a:t>IDE 19</a:t>
            </a:r>
          </a:p>
        </p:txBody>
      </p:sp>
      <p:sp>
        <p:nvSpPr>
          <p:cNvPr id="30" name="TextBox 30"/>
          <p:cNvSpPr txBox="1"/>
          <p:nvPr/>
        </p:nvSpPr>
        <p:spPr>
          <a:xfrm>
            <a:off x="12716950" y="6603191"/>
            <a:ext cx="2629427" cy="965615"/>
          </a:xfrm>
          <a:prstGeom prst="rect">
            <a:avLst/>
          </a:prstGeom>
        </p:spPr>
        <p:txBody>
          <a:bodyPr lIns="0" tIns="0" rIns="0" bIns="0" rtlCol="0" anchor="t">
            <a:spAutoFit/>
          </a:bodyPr>
          <a:lstStyle/>
          <a:p>
            <a:pPr algn="ctr">
              <a:lnSpc>
                <a:spcPts val="4222"/>
              </a:lnSpc>
            </a:pPr>
            <a:r>
              <a:rPr lang="en-US" sz="3059" spc="42">
                <a:solidFill>
                  <a:srgbClr val="040506"/>
                </a:solidFill>
                <a:latin typeface="Montserrat Classic"/>
              </a:rPr>
              <a:t>JDK 20</a:t>
            </a:r>
          </a:p>
          <a:p>
            <a:pPr marL="0" lvl="0" indent="0" algn="ctr">
              <a:lnSpc>
                <a:spcPts val="3394"/>
              </a:lnSpc>
              <a:spcBef>
                <a:spcPct val="0"/>
              </a:spcBef>
            </a:pPr>
            <a:endParaRPr lang="en-US" sz="3059" spc="42">
              <a:solidFill>
                <a:srgbClr val="040506"/>
              </a:solidFill>
              <a:latin typeface="Montserrat Classic"/>
            </a:endParaRPr>
          </a:p>
        </p:txBody>
      </p:sp>
      <p:sp>
        <p:nvSpPr>
          <p:cNvPr id="31" name="Freeform 31"/>
          <p:cNvSpPr/>
          <p:nvPr/>
        </p:nvSpPr>
        <p:spPr>
          <a:xfrm>
            <a:off x="13265753" y="7586420"/>
            <a:ext cx="1455660" cy="1455660"/>
          </a:xfrm>
          <a:custGeom>
            <a:avLst/>
            <a:gdLst/>
            <a:ahLst/>
            <a:cxnLst/>
            <a:rect l="l" t="t" r="r" b="b"/>
            <a:pathLst>
              <a:path w="1455660" h="1455660">
                <a:moveTo>
                  <a:pt x="0" y="0"/>
                </a:moveTo>
                <a:lnTo>
                  <a:pt x="1455661" y="0"/>
                </a:lnTo>
                <a:lnTo>
                  <a:pt x="1455661" y="1455660"/>
                </a:lnTo>
                <a:lnTo>
                  <a:pt x="0" y="145566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w="47625" cap="rnd">
            <a:solidFill>
              <a:srgbClr val="000000"/>
            </a:solidFill>
            <a:prstDash val="solid"/>
            <a:round/>
          </a:ln>
        </p:spPr>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3" name="Group 3"/>
          <p:cNvGrpSpPr/>
          <p:nvPr/>
        </p:nvGrpSpPr>
        <p:grpSpPr>
          <a:xfrm>
            <a:off x="4430032" y="6669866"/>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8431947" y="541383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376981" y="603840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Freeform 15"/>
          <p:cNvSpPr/>
          <p:nvPr/>
        </p:nvSpPr>
        <p:spPr>
          <a:xfrm rot="-944064">
            <a:off x="4037137" y="3015051"/>
            <a:ext cx="9910023" cy="1711731"/>
          </a:xfrm>
          <a:custGeom>
            <a:avLst/>
            <a:gdLst/>
            <a:ahLst/>
            <a:cxnLst/>
            <a:rect l="l" t="t" r="r" b="b"/>
            <a:pathLst>
              <a:path w="9910023" h="1711731">
                <a:moveTo>
                  <a:pt x="0" y="0"/>
                </a:moveTo>
                <a:lnTo>
                  <a:pt x="9910023" y="0"/>
                </a:lnTo>
                <a:lnTo>
                  <a:pt x="9910023" y="1711731"/>
                </a:lnTo>
                <a:lnTo>
                  <a:pt x="0" y="1711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201504" y="8488009"/>
            <a:ext cx="1540581" cy="1540581"/>
          </a:xfrm>
          <a:custGeom>
            <a:avLst/>
            <a:gdLst/>
            <a:ahLst/>
            <a:cxnLst/>
            <a:rect l="l" t="t" r="r" b="b"/>
            <a:pathLst>
              <a:path w="1540581" h="1540581">
                <a:moveTo>
                  <a:pt x="0" y="0"/>
                </a:moveTo>
                <a:lnTo>
                  <a:pt x="1540581" y="0"/>
                </a:lnTo>
                <a:lnTo>
                  <a:pt x="1540581" y="1540582"/>
                </a:lnTo>
                <a:lnTo>
                  <a:pt x="0" y="1540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5298976" y="9042080"/>
            <a:ext cx="1451739" cy="973100"/>
          </a:xfrm>
          <a:custGeom>
            <a:avLst/>
            <a:gdLst/>
            <a:ahLst/>
            <a:cxnLst/>
            <a:rect l="l" t="t" r="r" b="b"/>
            <a:pathLst>
              <a:path w="1451739" h="973100">
                <a:moveTo>
                  <a:pt x="0" y="0"/>
                </a:moveTo>
                <a:lnTo>
                  <a:pt x="1451739" y="0"/>
                </a:lnTo>
                <a:lnTo>
                  <a:pt x="1451739" y="973100"/>
                </a:lnTo>
                <a:lnTo>
                  <a:pt x="0" y="9731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18" name="Freeform 18"/>
          <p:cNvSpPr/>
          <p:nvPr/>
        </p:nvSpPr>
        <p:spPr>
          <a:xfrm>
            <a:off x="9473830" y="8069350"/>
            <a:ext cx="1124635" cy="1124635"/>
          </a:xfrm>
          <a:custGeom>
            <a:avLst/>
            <a:gdLst/>
            <a:ahLst/>
            <a:cxnLst/>
            <a:rect l="l" t="t" r="r" b="b"/>
            <a:pathLst>
              <a:path w="1124635" h="1124635">
                <a:moveTo>
                  <a:pt x="0" y="0"/>
                </a:moveTo>
                <a:lnTo>
                  <a:pt x="1124634" y="0"/>
                </a:lnTo>
                <a:lnTo>
                  <a:pt x="1124634" y="1124634"/>
                </a:lnTo>
                <a:lnTo>
                  <a:pt x="0" y="1124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9305584" y="7940615"/>
            <a:ext cx="1370739" cy="1370739"/>
          </a:xfrm>
          <a:custGeom>
            <a:avLst/>
            <a:gdLst/>
            <a:ahLst/>
            <a:cxnLst/>
            <a:rect l="l" t="t" r="r" b="b"/>
            <a:pathLst>
              <a:path w="1370739" h="1370739">
                <a:moveTo>
                  <a:pt x="0" y="0"/>
                </a:moveTo>
                <a:lnTo>
                  <a:pt x="1370739" y="0"/>
                </a:lnTo>
                <a:lnTo>
                  <a:pt x="1370739" y="1370739"/>
                </a:lnTo>
                <a:lnTo>
                  <a:pt x="0" y="137073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47625" cap="rnd">
            <a:solidFill>
              <a:srgbClr val="000000"/>
            </a:solidFill>
            <a:prstDash val="solid"/>
            <a:round/>
          </a:ln>
        </p:spPr>
      </p:sp>
      <p:sp>
        <p:nvSpPr>
          <p:cNvPr id="20" name="Freeform 20"/>
          <p:cNvSpPr/>
          <p:nvPr/>
        </p:nvSpPr>
        <p:spPr>
          <a:xfrm>
            <a:off x="16102728" y="7848199"/>
            <a:ext cx="2313145" cy="2387762"/>
          </a:xfrm>
          <a:custGeom>
            <a:avLst/>
            <a:gdLst/>
            <a:ahLst/>
            <a:cxnLst/>
            <a:rect l="l" t="t" r="r" b="b"/>
            <a:pathLst>
              <a:path w="2313145" h="2387762">
                <a:moveTo>
                  <a:pt x="0" y="0"/>
                </a:moveTo>
                <a:lnTo>
                  <a:pt x="2313144" y="0"/>
                </a:lnTo>
                <a:lnTo>
                  <a:pt x="2313144" y="2387762"/>
                </a:lnTo>
                <a:lnTo>
                  <a:pt x="0" y="23877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13448629" y="7692799"/>
            <a:ext cx="1071622" cy="1142233"/>
          </a:xfrm>
          <a:custGeom>
            <a:avLst/>
            <a:gdLst/>
            <a:ahLst/>
            <a:cxnLst/>
            <a:rect l="l" t="t" r="r" b="b"/>
            <a:pathLst>
              <a:path w="1071622" h="1142233">
                <a:moveTo>
                  <a:pt x="0" y="0"/>
                </a:moveTo>
                <a:lnTo>
                  <a:pt x="1071622" y="0"/>
                </a:lnTo>
                <a:lnTo>
                  <a:pt x="1071622" y="1142233"/>
                </a:lnTo>
                <a:lnTo>
                  <a:pt x="0" y="11422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TextBox 26"/>
          <p:cNvSpPr txBox="1"/>
          <p:nvPr/>
        </p:nvSpPr>
        <p:spPr>
          <a:xfrm>
            <a:off x="566491" y="6304742"/>
            <a:ext cx="2810608" cy="1936022"/>
          </a:xfrm>
          <a:prstGeom prst="rect">
            <a:avLst/>
          </a:prstGeom>
        </p:spPr>
        <p:txBody>
          <a:bodyPr lIns="0" tIns="0" rIns="0" bIns="0" rtlCol="0" anchor="t">
            <a:spAutoFit/>
          </a:bodyPr>
          <a:lstStyle/>
          <a:p>
            <a:pPr algn="ctr">
              <a:lnSpc>
                <a:spcPts val="3946"/>
              </a:lnSpc>
            </a:pPr>
            <a:r>
              <a:rPr lang="en-US" sz="2859" spc="40">
                <a:solidFill>
                  <a:srgbClr val="040506"/>
                </a:solidFill>
                <a:latin typeface="Montserrat Classic"/>
              </a:rPr>
              <a:t>Operating System: </a:t>
            </a:r>
          </a:p>
          <a:p>
            <a:pPr algn="ctr">
              <a:lnSpc>
                <a:spcPts val="3808"/>
              </a:lnSpc>
            </a:pPr>
            <a:r>
              <a:rPr lang="en-US" sz="2759" spc="38">
                <a:solidFill>
                  <a:srgbClr val="040506"/>
                </a:solidFill>
                <a:latin typeface="Montserrat Classic"/>
              </a:rPr>
              <a:t>Microsoft Windows 10</a:t>
            </a:r>
          </a:p>
        </p:txBody>
      </p:sp>
      <p:sp>
        <p:nvSpPr>
          <p:cNvPr id="27" name="TextBox 27"/>
          <p:cNvSpPr txBox="1"/>
          <p:nvPr/>
        </p:nvSpPr>
        <p:spPr>
          <a:xfrm>
            <a:off x="4710132" y="7088150"/>
            <a:ext cx="2629427" cy="1477679"/>
          </a:xfrm>
          <a:prstGeom prst="rect">
            <a:avLst/>
          </a:prstGeom>
        </p:spPr>
        <p:txBody>
          <a:bodyPr lIns="0" tIns="0" rIns="0" bIns="0" rtlCol="0" anchor="t">
            <a:spAutoFit/>
          </a:bodyPr>
          <a:lstStyle/>
          <a:p>
            <a:pPr algn="ctr">
              <a:lnSpc>
                <a:spcPts val="3946"/>
              </a:lnSpc>
            </a:pPr>
            <a:r>
              <a:rPr lang="en-US" sz="2859" spc="40">
                <a:solidFill>
                  <a:srgbClr val="040506"/>
                </a:solidFill>
                <a:latin typeface="Montserrat Classic"/>
              </a:rPr>
              <a:t>Apache NetBeans:</a:t>
            </a:r>
          </a:p>
          <a:p>
            <a:pPr marL="0" lvl="0" indent="0" algn="ctr">
              <a:lnSpc>
                <a:spcPts val="3946"/>
              </a:lnSpc>
              <a:spcBef>
                <a:spcPct val="0"/>
              </a:spcBef>
            </a:pPr>
            <a:r>
              <a:rPr lang="en-US" sz="2859" spc="40">
                <a:solidFill>
                  <a:srgbClr val="040506"/>
                </a:solidFill>
                <a:latin typeface="Montserrat Classic"/>
              </a:rPr>
              <a:t>IDE 19 </a:t>
            </a:r>
          </a:p>
        </p:txBody>
      </p:sp>
      <p:sp>
        <p:nvSpPr>
          <p:cNvPr id="28" name="TextBox 28"/>
          <p:cNvSpPr txBox="1"/>
          <p:nvPr/>
        </p:nvSpPr>
        <p:spPr>
          <a:xfrm>
            <a:off x="8721434" y="5577150"/>
            <a:ext cx="2629427" cy="1801148"/>
          </a:xfrm>
          <a:prstGeom prst="rect">
            <a:avLst/>
          </a:prstGeom>
        </p:spPr>
        <p:txBody>
          <a:bodyPr lIns="0" tIns="0" rIns="0" bIns="0" rtlCol="0" anchor="t">
            <a:spAutoFit/>
          </a:bodyPr>
          <a:lstStyle/>
          <a:p>
            <a:pPr algn="ctr">
              <a:lnSpc>
                <a:spcPts val="3808"/>
              </a:lnSpc>
            </a:pPr>
            <a:r>
              <a:rPr lang="en-US" sz="2759" spc="38">
                <a:solidFill>
                  <a:srgbClr val="040506"/>
                </a:solidFill>
                <a:latin typeface="Montserrat Classic"/>
              </a:rPr>
              <a:t>MYSQL Workbench: 8.0 CE</a:t>
            </a:r>
          </a:p>
          <a:p>
            <a:pPr marL="0" lvl="0" indent="0" algn="ctr">
              <a:lnSpc>
                <a:spcPts val="2980"/>
              </a:lnSpc>
              <a:spcBef>
                <a:spcPct val="0"/>
              </a:spcBef>
            </a:pPr>
            <a:endParaRPr lang="en-US" sz="2759" spc="38">
              <a:solidFill>
                <a:srgbClr val="040506"/>
              </a:solidFill>
              <a:latin typeface="Montserrat Classic"/>
            </a:endParaRPr>
          </a:p>
        </p:txBody>
      </p:sp>
      <p:sp>
        <p:nvSpPr>
          <p:cNvPr id="29" name="TextBox 29"/>
          <p:cNvSpPr txBox="1"/>
          <p:nvPr/>
        </p:nvSpPr>
        <p:spPr>
          <a:xfrm>
            <a:off x="4559248" y="9089209"/>
            <a:ext cx="2931195" cy="774067"/>
          </a:xfrm>
          <a:prstGeom prst="rect">
            <a:avLst/>
          </a:prstGeom>
        </p:spPr>
        <p:txBody>
          <a:bodyPr lIns="0" tIns="0" rIns="0" bIns="0" rtlCol="0" anchor="t">
            <a:spAutoFit/>
          </a:bodyPr>
          <a:lstStyle/>
          <a:p>
            <a:pPr algn="ctr">
              <a:lnSpc>
                <a:spcPts val="6159"/>
              </a:lnSpc>
            </a:pPr>
            <a:r>
              <a:rPr lang="en-US" sz="4399">
                <a:solidFill>
                  <a:srgbClr val="000000"/>
                </a:solidFill>
                <a:latin typeface="Bebas Neue"/>
              </a:rPr>
              <a:t>IDE 19</a:t>
            </a:r>
          </a:p>
        </p:txBody>
      </p:sp>
      <p:sp>
        <p:nvSpPr>
          <p:cNvPr id="30" name="TextBox 30"/>
          <p:cNvSpPr txBox="1"/>
          <p:nvPr/>
        </p:nvSpPr>
        <p:spPr>
          <a:xfrm>
            <a:off x="12716950" y="6603191"/>
            <a:ext cx="2629427" cy="965615"/>
          </a:xfrm>
          <a:prstGeom prst="rect">
            <a:avLst/>
          </a:prstGeom>
        </p:spPr>
        <p:txBody>
          <a:bodyPr lIns="0" tIns="0" rIns="0" bIns="0" rtlCol="0" anchor="t">
            <a:spAutoFit/>
          </a:bodyPr>
          <a:lstStyle/>
          <a:p>
            <a:pPr algn="ctr">
              <a:lnSpc>
                <a:spcPts val="4222"/>
              </a:lnSpc>
            </a:pPr>
            <a:r>
              <a:rPr lang="en-US" sz="3059" spc="42">
                <a:solidFill>
                  <a:srgbClr val="040506"/>
                </a:solidFill>
                <a:latin typeface="Montserrat Classic"/>
              </a:rPr>
              <a:t>JDK 20</a:t>
            </a:r>
          </a:p>
          <a:p>
            <a:pPr marL="0" lvl="0" indent="0" algn="ctr">
              <a:lnSpc>
                <a:spcPts val="3394"/>
              </a:lnSpc>
              <a:spcBef>
                <a:spcPct val="0"/>
              </a:spcBef>
            </a:pPr>
            <a:endParaRPr lang="en-US" sz="3059" spc="42">
              <a:solidFill>
                <a:srgbClr val="040506"/>
              </a:solidFill>
              <a:latin typeface="Montserrat Classic"/>
            </a:endParaRPr>
          </a:p>
        </p:txBody>
      </p:sp>
      <p:sp>
        <p:nvSpPr>
          <p:cNvPr id="31" name="Freeform 31"/>
          <p:cNvSpPr/>
          <p:nvPr/>
        </p:nvSpPr>
        <p:spPr>
          <a:xfrm>
            <a:off x="13265753" y="7586420"/>
            <a:ext cx="1455660" cy="1455660"/>
          </a:xfrm>
          <a:custGeom>
            <a:avLst/>
            <a:gdLst/>
            <a:ahLst/>
            <a:cxnLst/>
            <a:rect l="l" t="t" r="r" b="b"/>
            <a:pathLst>
              <a:path w="1455660" h="1455660">
                <a:moveTo>
                  <a:pt x="0" y="0"/>
                </a:moveTo>
                <a:lnTo>
                  <a:pt x="1455661" y="0"/>
                </a:lnTo>
                <a:lnTo>
                  <a:pt x="1455661" y="1455660"/>
                </a:lnTo>
                <a:lnTo>
                  <a:pt x="0" y="145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47625" cap="rnd">
            <a:solidFill>
              <a:srgbClr val="000000"/>
            </a:solidFill>
            <a:prstDash val="solid"/>
            <a:round/>
          </a:ln>
        </p:spPr>
      </p:sp>
      <p:sp>
        <p:nvSpPr>
          <p:cNvPr id="2" name="Freeform 2"/>
          <p:cNvSpPr/>
          <p:nvPr/>
        </p:nvSpPr>
        <p:spPr>
          <a:xfrm>
            <a:off x="-6141" y="-36164"/>
            <a:ext cx="18959942" cy="12655761"/>
          </a:xfrm>
          <a:custGeom>
            <a:avLst/>
            <a:gdLst/>
            <a:ahLst/>
            <a:cxnLst/>
            <a:rect l="l" t="t" r="r" b="b"/>
            <a:pathLst>
              <a:path w="18959942" h="12655761">
                <a:moveTo>
                  <a:pt x="0" y="0"/>
                </a:moveTo>
                <a:lnTo>
                  <a:pt x="18959942" y="0"/>
                </a:lnTo>
                <a:lnTo>
                  <a:pt x="18959942" y="12655761"/>
                </a:lnTo>
                <a:lnTo>
                  <a:pt x="0" y="12655761"/>
                </a:lnTo>
                <a:lnTo>
                  <a:pt x="0" y="0"/>
                </a:lnTo>
                <a:close/>
              </a:path>
            </a:pathLst>
          </a:custGeom>
          <a:blipFill>
            <a:blip r:embed="rId16"/>
            <a:stretch>
              <a:fillRect/>
            </a:stretch>
          </a:blipFill>
        </p:spPr>
      </p:sp>
      <p:grpSp>
        <p:nvGrpSpPr>
          <p:cNvPr id="32" name="Group 12"/>
          <p:cNvGrpSpPr/>
          <p:nvPr/>
        </p:nvGrpSpPr>
        <p:grpSpPr>
          <a:xfrm>
            <a:off x="566491" y="581740"/>
            <a:ext cx="4800601" cy="1642593"/>
            <a:chOff x="0" y="0"/>
            <a:chExt cx="2269407" cy="831043"/>
          </a:xfrm>
        </p:grpSpPr>
        <p:sp>
          <p:nvSpPr>
            <p:cNvPr id="3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2F4F5">
                <a:alpha val="92941"/>
              </a:srgbClr>
            </a:solidFill>
          </p:spPr>
        </p:sp>
        <p:sp>
          <p:nvSpPr>
            <p:cNvPr id="3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35" name="TextBox 25"/>
          <p:cNvSpPr txBox="1"/>
          <p:nvPr/>
        </p:nvSpPr>
        <p:spPr>
          <a:xfrm>
            <a:off x="-1104282" y="877799"/>
            <a:ext cx="7692734" cy="787716"/>
          </a:xfrm>
          <a:prstGeom prst="rect">
            <a:avLst/>
          </a:prstGeom>
        </p:spPr>
        <p:txBody>
          <a:bodyPr lIns="0" tIns="0" rIns="0" bIns="0" rtlCol="0" anchor="t">
            <a:spAutoFit/>
          </a:bodyPr>
          <a:lstStyle/>
          <a:p>
            <a:pPr marL="0" lvl="0" indent="0" algn="ctr">
              <a:lnSpc>
                <a:spcPts val="6845"/>
              </a:lnSpc>
              <a:spcBef>
                <a:spcPct val="0"/>
              </a:spcBef>
            </a:pPr>
            <a:r>
              <a:rPr lang="en-US" sz="4000" spc="173" dirty="0">
                <a:solidFill>
                  <a:srgbClr val="010101"/>
                </a:solidFill>
                <a:latin typeface="Merriweather"/>
              </a:rPr>
              <a:t>2) DESIGN</a:t>
            </a:r>
          </a:p>
        </p:txBody>
      </p:sp>
      <p:pic>
        <p:nvPicPr>
          <p:cNvPr id="37" name="Picture 36">
            <a:extLst>
              <a:ext uri="{FF2B5EF4-FFF2-40B4-BE49-F238E27FC236}">
                <a16:creationId xmlns:a16="http://schemas.microsoft.com/office/drawing/2014/main" id="{1E6912D2-3DD2-1221-2ED9-58BD992AD6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6491" y="3039771"/>
            <a:ext cx="8031550" cy="6874632"/>
          </a:xfrm>
          <a:prstGeom prst="rect">
            <a:avLst/>
          </a:prstGeom>
        </p:spPr>
      </p:pic>
      <p:pic>
        <p:nvPicPr>
          <p:cNvPr id="39" name="Picture 38">
            <a:extLst>
              <a:ext uri="{FF2B5EF4-FFF2-40B4-BE49-F238E27FC236}">
                <a16:creationId xmlns:a16="http://schemas.microsoft.com/office/drawing/2014/main" id="{CC2811DF-4591-4741-BABB-2552F9EA02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17510" y="3953077"/>
            <a:ext cx="9546027" cy="4935730"/>
          </a:xfrm>
          <a:prstGeom prst="rect">
            <a:avLst/>
          </a:prstGeom>
        </p:spPr>
      </p:pic>
    </p:spTree>
    <p:extLst>
      <p:ext uri="{BB962C8B-B14F-4D97-AF65-F5344CB8AC3E}">
        <p14:creationId xmlns:p14="http://schemas.microsoft.com/office/powerpoint/2010/main" val="344430648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3" name="Group 3"/>
          <p:cNvGrpSpPr/>
          <p:nvPr/>
        </p:nvGrpSpPr>
        <p:grpSpPr>
          <a:xfrm>
            <a:off x="4430032" y="6669866"/>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8431947" y="541383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376981" y="603840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Freeform 15"/>
          <p:cNvSpPr/>
          <p:nvPr/>
        </p:nvSpPr>
        <p:spPr>
          <a:xfrm rot="-944064">
            <a:off x="4037137" y="3015051"/>
            <a:ext cx="9910023" cy="1711731"/>
          </a:xfrm>
          <a:custGeom>
            <a:avLst/>
            <a:gdLst/>
            <a:ahLst/>
            <a:cxnLst/>
            <a:rect l="l" t="t" r="r" b="b"/>
            <a:pathLst>
              <a:path w="9910023" h="1711731">
                <a:moveTo>
                  <a:pt x="0" y="0"/>
                </a:moveTo>
                <a:lnTo>
                  <a:pt x="9910023" y="0"/>
                </a:lnTo>
                <a:lnTo>
                  <a:pt x="9910023" y="1711731"/>
                </a:lnTo>
                <a:lnTo>
                  <a:pt x="0" y="1711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201504" y="8488009"/>
            <a:ext cx="1540581" cy="1540581"/>
          </a:xfrm>
          <a:custGeom>
            <a:avLst/>
            <a:gdLst/>
            <a:ahLst/>
            <a:cxnLst/>
            <a:rect l="l" t="t" r="r" b="b"/>
            <a:pathLst>
              <a:path w="1540581" h="1540581">
                <a:moveTo>
                  <a:pt x="0" y="0"/>
                </a:moveTo>
                <a:lnTo>
                  <a:pt x="1540581" y="0"/>
                </a:lnTo>
                <a:lnTo>
                  <a:pt x="1540581" y="1540582"/>
                </a:lnTo>
                <a:lnTo>
                  <a:pt x="0" y="1540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5298976" y="9042080"/>
            <a:ext cx="1451739" cy="973100"/>
          </a:xfrm>
          <a:custGeom>
            <a:avLst/>
            <a:gdLst/>
            <a:ahLst/>
            <a:cxnLst/>
            <a:rect l="l" t="t" r="r" b="b"/>
            <a:pathLst>
              <a:path w="1451739" h="973100">
                <a:moveTo>
                  <a:pt x="0" y="0"/>
                </a:moveTo>
                <a:lnTo>
                  <a:pt x="1451739" y="0"/>
                </a:lnTo>
                <a:lnTo>
                  <a:pt x="1451739" y="973100"/>
                </a:lnTo>
                <a:lnTo>
                  <a:pt x="0" y="9731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w="38100" cap="sq">
            <a:solidFill>
              <a:srgbClr val="000000"/>
            </a:solidFill>
            <a:prstDash val="solid"/>
            <a:miter/>
          </a:ln>
        </p:spPr>
      </p:sp>
      <p:sp>
        <p:nvSpPr>
          <p:cNvPr id="18" name="Freeform 18"/>
          <p:cNvSpPr/>
          <p:nvPr/>
        </p:nvSpPr>
        <p:spPr>
          <a:xfrm>
            <a:off x="9473830" y="8069350"/>
            <a:ext cx="1124635" cy="1124635"/>
          </a:xfrm>
          <a:custGeom>
            <a:avLst/>
            <a:gdLst/>
            <a:ahLst/>
            <a:cxnLst/>
            <a:rect l="l" t="t" r="r" b="b"/>
            <a:pathLst>
              <a:path w="1124635" h="1124635">
                <a:moveTo>
                  <a:pt x="0" y="0"/>
                </a:moveTo>
                <a:lnTo>
                  <a:pt x="1124634" y="0"/>
                </a:lnTo>
                <a:lnTo>
                  <a:pt x="1124634" y="1124634"/>
                </a:lnTo>
                <a:lnTo>
                  <a:pt x="0" y="1124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9305584" y="7940615"/>
            <a:ext cx="1370739" cy="1370739"/>
          </a:xfrm>
          <a:custGeom>
            <a:avLst/>
            <a:gdLst/>
            <a:ahLst/>
            <a:cxnLst/>
            <a:rect l="l" t="t" r="r" b="b"/>
            <a:pathLst>
              <a:path w="1370739" h="1370739">
                <a:moveTo>
                  <a:pt x="0" y="0"/>
                </a:moveTo>
                <a:lnTo>
                  <a:pt x="1370739" y="0"/>
                </a:lnTo>
                <a:lnTo>
                  <a:pt x="1370739" y="1370739"/>
                </a:lnTo>
                <a:lnTo>
                  <a:pt x="0" y="137073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47625" cap="rnd">
            <a:solidFill>
              <a:srgbClr val="000000"/>
            </a:solidFill>
            <a:prstDash val="solid"/>
            <a:round/>
          </a:ln>
        </p:spPr>
      </p:sp>
      <p:sp>
        <p:nvSpPr>
          <p:cNvPr id="20" name="Freeform 20"/>
          <p:cNvSpPr/>
          <p:nvPr/>
        </p:nvSpPr>
        <p:spPr>
          <a:xfrm>
            <a:off x="16102728" y="7848199"/>
            <a:ext cx="2313145" cy="2387762"/>
          </a:xfrm>
          <a:custGeom>
            <a:avLst/>
            <a:gdLst/>
            <a:ahLst/>
            <a:cxnLst/>
            <a:rect l="l" t="t" r="r" b="b"/>
            <a:pathLst>
              <a:path w="2313145" h="2387762">
                <a:moveTo>
                  <a:pt x="0" y="0"/>
                </a:moveTo>
                <a:lnTo>
                  <a:pt x="2313144" y="0"/>
                </a:lnTo>
                <a:lnTo>
                  <a:pt x="2313144" y="2387762"/>
                </a:lnTo>
                <a:lnTo>
                  <a:pt x="0" y="23877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13448629" y="7692799"/>
            <a:ext cx="1071622" cy="1142233"/>
          </a:xfrm>
          <a:custGeom>
            <a:avLst/>
            <a:gdLst/>
            <a:ahLst/>
            <a:cxnLst/>
            <a:rect l="l" t="t" r="r" b="b"/>
            <a:pathLst>
              <a:path w="1071622" h="1142233">
                <a:moveTo>
                  <a:pt x="0" y="0"/>
                </a:moveTo>
                <a:lnTo>
                  <a:pt x="1071622" y="0"/>
                </a:lnTo>
                <a:lnTo>
                  <a:pt x="1071622" y="1142233"/>
                </a:lnTo>
                <a:lnTo>
                  <a:pt x="0" y="11422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TextBox 26"/>
          <p:cNvSpPr txBox="1"/>
          <p:nvPr/>
        </p:nvSpPr>
        <p:spPr>
          <a:xfrm>
            <a:off x="566491" y="6304742"/>
            <a:ext cx="2810608" cy="1936022"/>
          </a:xfrm>
          <a:prstGeom prst="rect">
            <a:avLst/>
          </a:prstGeom>
        </p:spPr>
        <p:txBody>
          <a:bodyPr lIns="0" tIns="0" rIns="0" bIns="0" rtlCol="0" anchor="t">
            <a:spAutoFit/>
          </a:bodyPr>
          <a:lstStyle/>
          <a:p>
            <a:pPr algn="ctr">
              <a:lnSpc>
                <a:spcPts val="3946"/>
              </a:lnSpc>
            </a:pPr>
            <a:r>
              <a:rPr lang="en-US" sz="2859" spc="40">
                <a:solidFill>
                  <a:srgbClr val="040506"/>
                </a:solidFill>
                <a:latin typeface="Montserrat Classic"/>
              </a:rPr>
              <a:t>Operating System: </a:t>
            </a:r>
          </a:p>
          <a:p>
            <a:pPr algn="ctr">
              <a:lnSpc>
                <a:spcPts val="3808"/>
              </a:lnSpc>
            </a:pPr>
            <a:r>
              <a:rPr lang="en-US" sz="2759" spc="38">
                <a:solidFill>
                  <a:srgbClr val="040506"/>
                </a:solidFill>
                <a:latin typeface="Montserrat Classic"/>
              </a:rPr>
              <a:t>Microsoft Windows 10</a:t>
            </a:r>
          </a:p>
        </p:txBody>
      </p:sp>
      <p:sp>
        <p:nvSpPr>
          <p:cNvPr id="27" name="TextBox 27"/>
          <p:cNvSpPr txBox="1"/>
          <p:nvPr/>
        </p:nvSpPr>
        <p:spPr>
          <a:xfrm>
            <a:off x="4710132" y="7088150"/>
            <a:ext cx="2629427" cy="1477679"/>
          </a:xfrm>
          <a:prstGeom prst="rect">
            <a:avLst/>
          </a:prstGeom>
        </p:spPr>
        <p:txBody>
          <a:bodyPr lIns="0" tIns="0" rIns="0" bIns="0" rtlCol="0" anchor="t">
            <a:spAutoFit/>
          </a:bodyPr>
          <a:lstStyle/>
          <a:p>
            <a:pPr algn="ctr">
              <a:lnSpc>
                <a:spcPts val="3946"/>
              </a:lnSpc>
            </a:pPr>
            <a:r>
              <a:rPr lang="en-US" sz="2859" spc="40">
                <a:solidFill>
                  <a:srgbClr val="040506"/>
                </a:solidFill>
                <a:latin typeface="Montserrat Classic"/>
              </a:rPr>
              <a:t>Apache NetBeans:</a:t>
            </a:r>
          </a:p>
          <a:p>
            <a:pPr marL="0" lvl="0" indent="0" algn="ctr">
              <a:lnSpc>
                <a:spcPts val="3946"/>
              </a:lnSpc>
              <a:spcBef>
                <a:spcPct val="0"/>
              </a:spcBef>
            </a:pPr>
            <a:r>
              <a:rPr lang="en-US" sz="2859" spc="40">
                <a:solidFill>
                  <a:srgbClr val="040506"/>
                </a:solidFill>
                <a:latin typeface="Montserrat Classic"/>
              </a:rPr>
              <a:t>IDE 19 </a:t>
            </a:r>
          </a:p>
        </p:txBody>
      </p:sp>
      <p:sp>
        <p:nvSpPr>
          <p:cNvPr id="28" name="TextBox 28"/>
          <p:cNvSpPr txBox="1"/>
          <p:nvPr/>
        </p:nvSpPr>
        <p:spPr>
          <a:xfrm>
            <a:off x="8721434" y="5577150"/>
            <a:ext cx="2629427" cy="1801148"/>
          </a:xfrm>
          <a:prstGeom prst="rect">
            <a:avLst/>
          </a:prstGeom>
        </p:spPr>
        <p:txBody>
          <a:bodyPr lIns="0" tIns="0" rIns="0" bIns="0" rtlCol="0" anchor="t">
            <a:spAutoFit/>
          </a:bodyPr>
          <a:lstStyle/>
          <a:p>
            <a:pPr algn="ctr">
              <a:lnSpc>
                <a:spcPts val="3808"/>
              </a:lnSpc>
            </a:pPr>
            <a:r>
              <a:rPr lang="en-US" sz="2759" spc="38">
                <a:solidFill>
                  <a:srgbClr val="040506"/>
                </a:solidFill>
                <a:latin typeface="Montserrat Classic"/>
              </a:rPr>
              <a:t>MYSQL Workbench: 8.0 CE</a:t>
            </a:r>
          </a:p>
          <a:p>
            <a:pPr marL="0" lvl="0" indent="0" algn="ctr">
              <a:lnSpc>
                <a:spcPts val="2980"/>
              </a:lnSpc>
              <a:spcBef>
                <a:spcPct val="0"/>
              </a:spcBef>
            </a:pPr>
            <a:endParaRPr lang="en-US" sz="2759" spc="38">
              <a:solidFill>
                <a:srgbClr val="040506"/>
              </a:solidFill>
              <a:latin typeface="Montserrat Classic"/>
            </a:endParaRPr>
          </a:p>
        </p:txBody>
      </p:sp>
      <p:sp>
        <p:nvSpPr>
          <p:cNvPr id="29" name="TextBox 29"/>
          <p:cNvSpPr txBox="1"/>
          <p:nvPr/>
        </p:nvSpPr>
        <p:spPr>
          <a:xfrm>
            <a:off x="4559248" y="9089209"/>
            <a:ext cx="2931195" cy="774067"/>
          </a:xfrm>
          <a:prstGeom prst="rect">
            <a:avLst/>
          </a:prstGeom>
        </p:spPr>
        <p:txBody>
          <a:bodyPr lIns="0" tIns="0" rIns="0" bIns="0" rtlCol="0" anchor="t">
            <a:spAutoFit/>
          </a:bodyPr>
          <a:lstStyle/>
          <a:p>
            <a:pPr algn="ctr">
              <a:lnSpc>
                <a:spcPts val="6159"/>
              </a:lnSpc>
            </a:pPr>
            <a:r>
              <a:rPr lang="en-US" sz="4399">
                <a:solidFill>
                  <a:srgbClr val="000000"/>
                </a:solidFill>
                <a:latin typeface="Bebas Neue"/>
              </a:rPr>
              <a:t>IDE 19</a:t>
            </a:r>
          </a:p>
        </p:txBody>
      </p:sp>
      <p:sp>
        <p:nvSpPr>
          <p:cNvPr id="30" name="TextBox 30"/>
          <p:cNvSpPr txBox="1"/>
          <p:nvPr/>
        </p:nvSpPr>
        <p:spPr>
          <a:xfrm>
            <a:off x="12716950" y="6603191"/>
            <a:ext cx="2629427" cy="965615"/>
          </a:xfrm>
          <a:prstGeom prst="rect">
            <a:avLst/>
          </a:prstGeom>
        </p:spPr>
        <p:txBody>
          <a:bodyPr lIns="0" tIns="0" rIns="0" bIns="0" rtlCol="0" anchor="t">
            <a:spAutoFit/>
          </a:bodyPr>
          <a:lstStyle/>
          <a:p>
            <a:pPr algn="ctr">
              <a:lnSpc>
                <a:spcPts val="4222"/>
              </a:lnSpc>
            </a:pPr>
            <a:r>
              <a:rPr lang="en-US" sz="3059" spc="42">
                <a:solidFill>
                  <a:srgbClr val="040506"/>
                </a:solidFill>
                <a:latin typeface="Montserrat Classic"/>
              </a:rPr>
              <a:t>JDK 20</a:t>
            </a:r>
          </a:p>
          <a:p>
            <a:pPr marL="0" lvl="0" indent="0" algn="ctr">
              <a:lnSpc>
                <a:spcPts val="3394"/>
              </a:lnSpc>
              <a:spcBef>
                <a:spcPct val="0"/>
              </a:spcBef>
            </a:pPr>
            <a:endParaRPr lang="en-US" sz="3059" spc="42">
              <a:solidFill>
                <a:srgbClr val="040506"/>
              </a:solidFill>
              <a:latin typeface="Montserrat Classic"/>
            </a:endParaRPr>
          </a:p>
        </p:txBody>
      </p:sp>
      <p:sp>
        <p:nvSpPr>
          <p:cNvPr id="31" name="Freeform 31"/>
          <p:cNvSpPr/>
          <p:nvPr/>
        </p:nvSpPr>
        <p:spPr>
          <a:xfrm>
            <a:off x="13265753" y="7586420"/>
            <a:ext cx="1455660" cy="1455660"/>
          </a:xfrm>
          <a:custGeom>
            <a:avLst/>
            <a:gdLst/>
            <a:ahLst/>
            <a:cxnLst/>
            <a:rect l="l" t="t" r="r" b="b"/>
            <a:pathLst>
              <a:path w="1455660" h="1455660">
                <a:moveTo>
                  <a:pt x="0" y="0"/>
                </a:moveTo>
                <a:lnTo>
                  <a:pt x="1455661" y="0"/>
                </a:lnTo>
                <a:lnTo>
                  <a:pt x="1455661" y="1455660"/>
                </a:lnTo>
                <a:lnTo>
                  <a:pt x="0" y="145566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47625" cap="rnd">
            <a:solidFill>
              <a:srgbClr val="000000"/>
            </a:solidFill>
            <a:prstDash val="solid"/>
            <a:round/>
          </a:ln>
        </p:spPr>
      </p:sp>
      <p:sp>
        <p:nvSpPr>
          <p:cNvPr id="2" name="Freeform 2"/>
          <p:cNvSpPr/>
          <p:nvPr/>
        </p:nvSpPr>
        <p:spPr>
          <a:xfrm>
            <a:off x="-487823" y="-1454711"/>
            <a:ext cx="18959942" cy="12655761"/>
          </a:xfrm>
          <a:custGeom>
            <a:avLst/>
            <a:gdLst/>
            <a:ahLst/>
            <a:cxnLst/>
            <a:rect l="l" t="t" r="r" b="b"/>
            <a:pathLst>
              <a:path w="18959942" h="12655761">
                <a:moveTo>
                  <a:pt x="0" y="0"/>
                </a:moveTo>
                <a:lnTo>
                  <a:pt x="18959942" y="0"/>
                </a:lnTo>
                <a:lnTo>
                  <a:pt x="18959942" y="12655761"/>
                </a:lnTo>
                <a:lnTo>
                  <a:pt x="0" y="12655761"/>
                </a:lnTo>
                <a:lnTo>
                  <a:pt x="0" y="0"/>
                </a:lnTo>
                <a:close/>
              </a:path>
            </a:pathLst>
          </a:custGeom>
          <a:blipFill>
            <a:blip r:embed="rId16"/>
            <a:stretch>
              <a:fillRect/>
            </a:stretch>
          </a:blipFill>
        </p:spPr>
      </p:sp>
      <p:pic>
        <p:nvPicPr>
          <p:cNvPr id="13" name="Picture 12">
            <a:extLst>
              <a:ext uri="{FF2B5EF4-FFF2-40B4-BE49-F238E27FC236}">
                <a16:creationId xmlns:a16="http://schemas.microsoft.com/office/drawing/2014/main" id="{5985068F-0646-0321-4AF7-DCC849A9D0F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42644" y="845620"/>
            <a:ext cx="12899008" cy="8546285"/>
          </a:xfrm>
          <a:prstGeom prst="rect">
            <a:avLst/>
          </a:prstGeom>
        </p:spPr>
      </p:pic>
    </p:spTree>
    <p:extLst>
      <p:ext uri="{BB962C8B-B14F-4D97-AF65-F5344CB8AC3E}">
        <p14:creationId xmlns:p14="http://schemas.microsoft.com/office/powerpoint/2010/main" val="9350773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048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4" name="Freeform 4"/>
          <p:cNvSpPr/>
          <p:nvPr/>
        </p:nvSpPr>
        <p:spPr>
          <a:xfrm>
            <a:off x="2255461" y="5372100"/>
            <a:ext cx="2400404" cy="1754477"/>
          </a:xfrm>
          <a:custGeom>
            <a:avLst/>
            <a:gdLst/>
            <a:ahLst/>
            <a:cxnLst/>
            <a:rect l="l" t="t" r="r" b="b"/>
            <a:pathLst>
              <a:path w="2400404" h="1754477">
                <a:moveTo>
                  <a:pt x="0" y="0"/>
                </a:moveTo>
                <a:lnTo>
                  <a:pt x="2400404" y="0"/>
                </a:lnTo>
                <a:lnTo>
                  <a:pt x="2400404" y="1754477"/>
                </a:lnTo>
                <a:lnTo>
                  <a:pt x="0" y="1754477"/>
                </a:lnTo>
                <a:lnTo>
                  <a:pt x="0" y="0"/>
                </a:lnTo>
                <a:close/>
              </a:path>
            </a:pathLst>
          </a:custGeom>
          <a:blipFill>
            <a:blip r:embed="rId3">
              <a:alphaModFix amt="86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52533" y="7317077"/>
            <a:ext cx="6271957" cy="1152880"/>
          </a:xfrm>
          <a:prstGeom prst="rect">
            <a:avLst/>
          </a:prstGeom>
        </p:spPr>
        <p:txBody>
          <a:bodyPr lIns="0" tIns="0" rIns="0" bIns="0" rtlCol="0" anchor="t">
            <a:spAutoFit/>
          </a:bodyPr>
          <a:lstStyle/>
          <a:p>
            <a:pPr algn="ctr">
              <a:lnSpc>
                <a:spcPts val="9615"/>
              </a:lnSpc>
            </a:pPr>
            <a:r>
              <a:rPr lang="en-US" sz="6000" dirty="0">
                <a:solidFill>
                  <a:srgbClr val="000000"/>
                </a:solidFill>
                <a:latin typeface="Merriweather"/>
              </a:rPr>
              <a:t>TESTING</a:t>
            </a:r>
          </a:p>
        </p:txBody>
      </p:sp>
      <p:graphicFrame>
        <p:nvGraphicFramePr>
          <p:cNvPr id="10" name="Table 9">
            <a:extLst>
              <a:ext uri="{FF2B5EF4-FFF2-40B4-BE49-F238E27FC236}">
                <a16:creationId xmlns:a16="http://schemas.microsoft.com/office/drawing/2014/main" id="{3B59B4C7-2473-2524-D299-16CC0CC4F645}"/>
              </a:ext>
            </a:extLst>
          </p:cNvPr>
          <p:cNvGraphicFramePr>
            <a:graphicFrameLocks noGrp="1"/>
          </p:cNvGraphicFramePr>
          <p:nvPr>
            <p:extLst>
              <p:ext uri="{D42A27DB-BD31-4B8C-83A1-F6EECF244321}">
                <p14:modId xmlns:p14="http://schemas.microsoft.com/office/powerpoint/2010/main" val="1471327210"/>
              </p:ext>
            </p:extLst>
          </p:nvPr>
        </p:nvGraphicFramePr>
        <p:xfrm>
          <a:off x="4966891" y="325229"/>
          <a:ext cx="12649201" cy="9636541"/>
        </p:xfrm>
        <a:graphic>
          <a:graphicData uri="http://schemas.openxmlformats.org/drawingml/2006/table">
            <a:tbl>
              <a:tblPr firstRow="1" firstCol="1" bandRow="1">
                <a:tableStyleId>{5C22544A-7EE6-4342-B048-85BDC9FD1C3A}</a:tableStyleId>
              </a:tblPr>
              <a:tblGrid>
                <a:gridCol w="1228880">
                  <a:extLst>
                    <a:ext uri="{9D8B030D-6E8A-4147-A177-3AD203B41FA5}">
                      <a16:colId xmlns:a16="http://schemas.microsoft.com/office/drawing/2014/main" val="1005436250"/>
                    </a:ext>
                  </a:extLst>
                </a:gridCol>
                <a:gridCol w="1641671">
                  <a:extLst>
                    <a:ext uri="{9D8B030D-6E8A-4147-A177-3AD203B41FA5}">
                      <a16:colId xmlns:a16="http://schemas.microsoft.com/office/drawing/2014/main" val="2440159175"/>
                    </a:ext>
                  </a:extLst>
                </a:gridCol>
                <a:gridCol w="1713048">
                  <a:extLst>
                    <a:ext uri="{9D8B030D-6E8A-4147-A177-3AD203B41FA5}">
                      <a16:colId xmlns:a16="http://schemas.microsoft.com/office/drawing/2014/main" val="2682090342"/>
                    </a:ext>
                  </a:extLst>
                </a:gridCol>
                <a:gridCol w="1998556">
                  <a:extLst>
                    <a:ext uri="{9D8B030D-6E8A-4147-A177-3AD203B41FA5}">
                      <a16:colId xmlns:a16="http://schemas.microsoft.com/office/drawing/2014/main" val="768354692"/>
                    </a:ext>
                  </a:extLst>
                </a:gridCol>
                <a:gridCol w="2355441">
                  <a:extLst>
                    <a:ext uri="{9D8B030D-6E8A-4147-A177-3AD203B41FA5}">
                      <a16:colId xmlns:a16="http://schemas.microsoft.com/office/drawing/2014/main" val="394782632"/>
                    </a:ext>
                  </a:extLst>
                </a:gridCol>
                <a:gridCol w="2212687">
                  <a:extLst>
                    <a:ext uri="{9D8B030D-6E8A-4147-A177-3AD203B41FA5}">
                      <a16:colId xmlns:a16="http://schemas.microsoft.com/office/drawing/2014/main" val="4113136608"/>
                    </a:ext>
                  </a:extLst>
                </a:gridCol>
                <a:gridCol w="1498918">
                  <a:extLst>
                    <a:ext uri="{9D8B030D-6E8A-4147-A177-3AD203B41FA5}">
                      <a16:colId xmlns:a16="http://schemas.microsoft.com/office/drawing/2014/main" val="171233471"/>
                    </a:ext>
                  </a:extLst>
                </a:gridCol>
              </a:tblGrid>
              <a:tr h="964846">
                <a:tc>
                  <a:txBody>
                    <a:bodyPr/>
                    <a:lstStyle/>
                    <a:p>
                      <a:pPr>
                        <a:spcAft>
                          <a:spcPts val="800"/>
                        </a:spcAft>
                      </a:pPr>
                      <a:r>
                        <a:rPr lang="en-IN" sz="1800" dirty="0">
                          <a:effectLst/>
                          <a:latin typeface="Merriweather" panose="00000500000000000000" pitchFamily="2" charset="0"/>
                        </a:rPr>
                        <a:t>Test cases</a:t>
                      </a:r>
                    </a:p>
                    <a:p>
                      <a:pPr>
                        <a:spcAft>
                          <a:spcPts val="800"/>
                        </a:spcAft>
                      </a:pPr>
                      <a:r>
                        <a:rPr lang="en-IN" sz="1800" dirty="0">
                          <a:effectLst/>
                          <a:latin typeface="Merriweather" panose="00000500000000000000" pitchFamily="2" charset="0"/>
                        </a:rPr>
                        <a:t>No.</a:t>
                      </a:r>
                      <a:endParaRPr lang="en-IN" sz="1800" dirty="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dirty="0">
                          <a:effectLst/>
                          <a:latin typeface="Merriweather" panose="00000500000000000000" pitchFamily="2" charset="0"/>
                        </a:rPr>
                        <a:t>Test case</a:t>
                      </a:r>
                      <a:endParaRPr lang="en-IN" sz="1800" dirty="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Input Data</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Steps to execute the test case</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Expected Result</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Actual Result</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Pass/Fail</a:t>
                      </a:r>
                      <a:endParaRPr lang="en-IN" sz="1800">
                        <a:effectLst/>
                        <a:latin typeface="Merriweather" panose="00000500000000000000" pitchFamily="2" charset="0"/>
                        <a:ea typeface="Calibri" panose="020F0502020204030204" pitchFamily="34" charset="0"/>
                      </a:endParaRPr>
                    </a:p>
                  </a:txBody>
                  <a:tcPr marL="57425" marR="57425" marT="0" marB="0"/>
                </a:tc>
                <a:extLst>
                  <a:ext uri="{0D108BD9-81ED-4DB2-BD59-A6C34878D82A}">
                    <a16:rowId xmlns:a16="http://schemas.microsoft.com/office/drawing/2014/main" val="530894778"/>
                  </a:ext>
                </a:extLst>
              </a:tr>
              <a:tr h="2266635">
                <a:tc>
                  <a:txBody>
                    <a:bodyPr/>
                    <a:lstStyle/>
                    <a:p>
                      <a:pPr>
                        <a:spcAft>
                          <a:spcPts val="800"/>
                        </a:spcAft>
                      </a:pPr>
                      <a:r>
                        <a:rPr lang="en-IN" sz="1800" dirty="0">
                          <a:effectLst/>
                          <a:latin typeface="Merriweather" panose="00000500000000000000" pitchFamily="2" charset="0"/>
                        </a:rPr>
                        <a:t>1</a:t>
                      </a:r>
                      <a:endParaRPr lang="en-IN" sz="1800" dirty="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dirty="0">
                          <a:effectLst/>
                          <a:latin typeface="Merriweather" panose="00000500000000000000" pitchFamily="2" charset="0"/>
                        </a:rPr>
                        <a:t>Login Screen</a:t>
                      </a:r>
                      <a:endParaRPr lang="en-IN" sz="1800" dirty="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dirty="0">
                          <a:effectLst/>
                          <a:latin typeface="Merriweather" panose="00000500000000000000" pitchFamily="2" charset="0"/>
                        </a:rPr>
                        <a:t>Wrong username or password</a:t>
                      </a:r>
                      <a:endParaRPr lang="en-IN" sz="1800" dirty="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After entering the data click</a:t>
                      </a:r>
                    </a:p>
                    <a:p>
                      <a:r>
                        <a:rPr lang="en-IN" sz="1800">
                          <a:effectLst/>
                          <a:latin typeface="Merriweather" panose="00000500000000000000" pitchFamily="2" charset="0"/>
                        </a:rPr>
                        <a:t>on the login button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proper message indicating the error should appear and the user should be redirected to login screen.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message </a:t>
                      </a:r>
                    </a:p>
                    <a:p>
                      <a:pPr>
                        <a:spcAft>
                          <a:spcPts val="800"/>
                        </a:spcAft>
                      </a:pPr>
                      <a:r>
                        <a:rPr lang="en-IN" sz="1800">
                          <a:effectLst/>
                          <a:latin typeface="Merriweather" panose="00000500000000000000" pitchFamily="2" charset="0"/>
                        </a:rPr>
                        <a:t>was displayed saying Invalid username or password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Pass</a:t>
                      </a:r>
                      <a:endParaRPr lang="en-IN" sz="1800">
                        <a:effectLst/>
                        <a:latin typeface="Merriweather" panose="00000500000000000000" pitchFamily="2" charset="0"/>
                        <a:ea typeface="Calibri" panose="020F0502020204030204" pitchFamily="34" charset="0"/>
                      </a:endParaRPr>
                    </a:p>
                  </a:txBody>
                  <a:tcPr marL="57425" marR="57425" marT="0" marB="0"/>
                </a:tc>
                <a:extLst>
                  <a:ext uri="{0D108BD9-81ED-4DB2-BD59-A6C34878D82A}">
                    <a16:rowId xmlns:a16="http://schemas.microsoft.com/office/drawing/2014/main" val="1284879440"/>
                  </a:ext>
                </a:extLst>
              </a:tr>
              <a:tr h="2213436">
                <a:tc>
                  <a:txBody>
                    <a:bodyPr/>
                    <a:lstStyle/>
                    <a:p>
                      <a:pPr>
                        <a:spcAft>
                          <a:spcPts val="800"/>
                        </a:spcAft>
                      </a:pPr>
                      <a:r>
                        <a:rPr lang="en-IN" sz="1800">
                          <a:effectLst/>
                          <a:latin typeface="Merriweather" panose="00000500000000000000" pitchFamily="2" charset="0"/>
                        </a:rPr>
                        <a:t>2</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Insertion</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If any field was entered, say passenger details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After entering the data click</a:t>
                      </a:r>
                    </a:p>
                    <a:p>
                      <a:r>
                        <a:rPr lang="en-IN" sz="1800">
                          <a:effectLst/>
                          <a:latin typeface="Merriweather" panose="00000500000000000000" pitchFamily="2" charset="0"/>
                        </a:rPr>
                        <a:t>on the enter button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proper message should appear and the user should be redirected to customer screen.</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message </a:t>
                      </a:r>
                    </a:p>
                    <a:p>
                      <a:r>
                        <a:rPr lang="en-IN" sz="1800">
                          <a:effectLst/>
                          <a:latin typeface="Merriweather" panose="00000500000000000000" pitchFamily="2" charset="0"/>
                        </a:rPr>
                        <a:t>was displayed saying all passenger details entered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Pass</a:t>
                      </a:r>
                      <a:endParaRPr lang="en-IN" sz="1800">
                        <a:effectLst/>
                        <a:latin typeface="Merriweather" panose="00000500000000000000" pitchFamily="2" charset="0"/>
                        <a:ea typeface="Calibri" panose="020F0502020204030204" pitchFamily="34" charset="0"/>
                      </a:endParaRPr>
                    </a:p>
                  </a:txBody>
                  <a:tcPr marL="57425" marR="57425" marT="0" marB="0"/>
                </a:tc>
                <a:extLst>
                  <a:ext uri="{0D108BD9-81ED-4DB2-BD59-A6C34878D82A}">
                    <a16:rowId xmlns:a16="http://schemas.microsoft.com/office/drawing/2014/main" val="68166056"/>
                  </a:ext>
                </a:extLst>
              </a:tr>
              <a:tr h="2149650">
                <a:tc>
                  <a:txBody>
                    <a:bodyPr/>
                    <a:lstStyle/>
                    <a:p>
                      <a:pPr>
                        <a:spcAft>
                          <a:spcPts val="800"/>
                        </a:spcAft>
                      </a:pPr>
                      <a:r>
                        <a:rPr lang="en-IN" sz="1800">
                          <a:effectLst/>
                          <a:latin typeface="Merriweather" panose="00000500000000000000" pitchFamily="2" charset="0"/>
                        </a:rPr>
                        <a:t>3</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Deletion </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If a field was to be deleted</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After clicking</a:t>
                      </a:r>
                    </a:p>
                    <a:p>
                      <a:r>
                        <a:rPr lang="en-IN" sz="1800">
                          <a:effectLst/>
                          <a:latin typeface="Merriweather" panose="00000500000000000000" pitchFamily="2" charset="0"/>
                        </a:rPr>
                        <a:t>on the delete button</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proper message should appear and the user should be redirected to customer screen.</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dirty="0">
                          <a:effectLst/>
                          <a:latin typeface="Merriweather" panose="00000500000000000000" pitchFamily="2" charset="0"/>
                        </a:rPr>
                        <a:t>A message </a:t>
                      </a:r>
                    </a:p>
                    <a:p>
                      <a:r>
                        <a:rPr lang="en-IN" sz="1800" dirty="0">
                          <a:effectLst/>
                          <a:latin typeface="Merriweather" panose="00000500000000000000" pitchFamily="2" charset="0"/>
                        </a:rPr>
                        <a:t>was displayed saying All details deleted successfully</a:t>
                      </a:r>
                      <a:endParaRPr lang="en-IN" sz="1800" dirty="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a:effectLst/>
                          <a:latin typeface="Merriweather" panose="00000500000000000000" pitchFamily="2" charset="0"/>
                        </a:rPr>
                        <a:t>Pass</a:t>
                      </a:r>
                      <a:endParaRPr lang="en-IN" sz="1800">
                        <a:effectLst/>
                        <a:latin typeface="Merriweather" panose="00000500000000000000" pitchFamily="2" charset="0"/>
                        <a:ea typeface="Calibri" panose="020F0502020204030204" pitchFamily="34" charset="0"/>
                      </a:endParaRPr>
                    </a:p>
                  </a:txBody>
                  <a:tcPr marL="57425" marR="57425" marT="0" marB="0"/>
                </a:tc>
                <a:extLst>
                  <a:ext uri="{0D108BD9-81ED-4DB2-BD59-A6C34878D82A}">
                    <a16:rowId xmlns:a16="http://schemas.microsoft.com/office/drawing/2014/main" val="4153830763"/>
                  </a:ext>
                </a:extLst>
              </a:tr>
              <a:tr h="2041974">
                <a:tc>
                  <a:txBody>
                    <a:bodyPr/>
                    <a:lstStyle/>
                    <a:p>
                      <a:pPr>
                        <a:spcAft>
                          <a:spcPts val="800"/>
                        </a:spcAft>
                      </a:pPr>
                      <a:r>
                        <a:rPr lang="en-IN" sz="1800">
                          <a:effectLst/>
                          <a:latin typeface="Merriweather" panose="00000500000000000000" pitchFamily="2" charset="0"/>
                        </a:rPr>
                        <a:t>4</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Update</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If any field needs to be changed</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After entering the data click</a:t>
                      </a:r>
                    </a:p>
                    <a:p>
                      <a:r>
                        <a:rPr lang="en-IN" sz="1800">
                          <a:effectLst/>
                          <a:latin typeface="Merriweather" panose="00000500000000000000" pitchFamily="2" charset="0"/>
                        </a:rPr>
                        <a:t>on the update button</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proper message should appear and the user should be redirected to update customer screen.</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r>
                        <a:rPr lang="en-IN" sz="1800">
                          <a:effectLst/>
                          <a:latin typeface="Merriweather" panose="00000500000000000000" pitchFamily="2" charset="0"/>
                        </a:rPr>
                        <a:t>A message </a:t>
                      </a:r>
                    </a:p>
                    <a:p>
                      <a:r>
                        <a:rPr lang="en-IN" sz="1800">
                          <a:effectLst/>
                          <a:latin typeface="Merriweather" panose="00000500000000000000" pitchFamily="2" charset="0"/>
                        </a:rPr>
                        <a:t>was displayed saying All details updated successfully</a:t>
                      </a:r>
                      <a:endParaRPr lang="en-IN" sz="1800">
                        <a:effectLst/>
                        <a:latin typeface="Merriweather" panose="00000500000000000000" pitchFamily="2" charset="0"/>
                        <a:ea typeface="Calibri" panose="020F0502020204030204" pitchFamily="34" charset="0"/>
                      </a:endParaRPr>
                    </a:p>
                  </a:txBody>
                  <a:tcPr marL="57425" marR="57425" marT="0" marB="0"/>
                </a:tc>
                <a:tc>
                  <a:txBody>
                    <a:bodyPr/>
                    <a:lstStyle/>
                    <a:p>
                      <a:pPr>
                        <a:spcAft>
                          <a:spcPts val="800"/>
                        </a:spcAft>
                      </a:pPr>
                      <a:r>
                        <a:rPr lang="en-IN" sz="1800" dirty="0">
                          <a:effectLst/>
                          <a:latin typeface="Merriweather" panose="00000500000000000000" pitchFamily="2" charset="0"/>
                        </a:rPr>
                        <a:t>Pass</a:t>
                      </a:r>
                      <a:endParaRPr lang="en-IN" sz="1800" dirty="0">
                        <a:effectLst/>
                        <a:latin typeface="Merriweather" panose="00000500000000000000" pitchFamily="2" charset="0"/>
                        <a:ea typeface="Calibri" panose="020F0502020204030204" pitchFamily="34" charset="0"/>
                      </a:endParaRPr>
                    </a:p>
                  </a:txBody>
                  <a:tcPr marL="57425" marR="57425" marT="0" marB="0"/>
                </a:tc>
                <a:extLst>
                  <a:ext uri="{0D108BD9-81ED-4DB2-BD59-A6C34878D82A}">
                    <a16:rowId xmlns:a16="http://schemas.microsoft.com/office/drawing/2014/main" val="79793338"/>
                  </a:ext>
                </a:extLst>
              </a:tr>
            </a:tbl>
          </a:graphicData>
        </a:graphic>
      </p:graphicFrame>
      <p:sp>
        <p:nvSpPr>
          <p:cNvPr id="11" name="TextBox 25">
            <a:extLst>
              <a:ext uri="{FF2B5EF4-FFF2-40B4-BE49-F238E27FC236}">
                <a16:creationId xmlns:a16="http://schemas.microsoft.com/office/drawing/2014/main" id="{93D6BBCC-579C-DAF6-7178-236672A012BF}"/>
              </a:ext>
            </a:extLst>
          </p:cNvPr>
          <p:cNvSpPr txBox="1"/>
          <p:nvPr/>
        </p:nvSpPr>
        <p:spPr>
          <a:xfrm>
            <a:off x="-16567" y="548124"/>
            <a:ext cx="5205157" cy="2563843"/>
          </a:xfrm>
          <a:prstGeom prst="rect">
            <a:avLst/>
          </a:prstGeom>
        </p:spPr>
        <p:txBody>
          <a:bodyPr wrap="square" lIns="0" tIns="0" rIns="0" bIns="0" rtlCol="0" anchor="t">
            <a:spAutoFit/>
          </a:bodyPr>
          <a:lstStyle/>
          <a:p>
            <a:pPr marL="0" lvl="0" indent="0" algn="ctr">
              <a:lnSpc>
                <a:spcPts val="6845"/>
              </a:lnSpc>
              <a:spcBef>
                <a:spcPct val="0"/>
              </a:spcBef>
            </a:pPr>
            <a:r>
              <a:rPr lang="en-US" sz="4960" spc="173" dirty="0">
                <a:solidFill>
                  <a:srgbClr val="010101"/>
                </a:solidFill>
                <a:latin typeface="Merriweather"/>
              </a:rPr>
              <a:t>  RESULT</a:t>
            </a:r>
          </a:p>
          <a:p>
            <a:pPr marL="0" lvl="0" indent="0" algn="ctr">
              <a:lnSpc>
                <a:spcPts val="6845"/>
              </a:lnSpc>
              <a:spcBef>
                <a:spcPct val="0"/>
              </a:spcBef>
            </a:pPr>
            <a:r>
              <a:rPr lang="en-US" sz="4960" spc="173" dirty="0">
                <a:solidFill>
                  <a:srgbClr val="010101"/>
                </a:solidFill>
                <a:latin typeface="Merriweather"/>
              </a:rPr>
              <a:t>AND </a:t>
            </a:r>
          </a:p>
          <a:p>
            <a:pPr marL="0" lvl="0" indent="0" algn="ctr">
              <a:lnSpc>
                <a:spcPts val="6845"/>
              </a:lnSpc>
              <a:spcBef>
                <a:spcPct val="0"/>
              </a:spcBef>
            </a:pPr>
            <a:r>
              <a:rPr lang="en-US" sz="4960" spc="173" dirty="0">
                <a:solidFill>
                  <a:srgbClr val="010101"/>
                </a:solidFill>
                <a:latin typeface="Merriweather"/>
              </a:rPr>
              <a:t>DISCUSSION</a:t>
            </a:r>
            <a:endParaRPr lang="en-US" sz="4000" spc="173" dirty="0">
              <a:solidFill>
                <a:srgbClr val="010101"/>
              </a:solidFill>
              <a:latin typeface="Merriweather"/>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4" name="TextBox 4"/>
          <p:cNvSpPr txBox="1"/>
          <p:nvPr/>
        </p:nvSpPr>
        <p:spPr>
          <a:xfrm>
            <a:off x="381000" y="419100"/>
            <a:ext cx="16840200" cy="1152880"/>
          </a:xfrm>
          <a:prstGeom prst="rect">
            <a:avLst/>
          </a:prstGeom>
        </p:spPr>
        <p:txBody>
          <a:bodyPr wrap="square" lIns="0" tIns="0" rIns="0" bIns="0" rtlCol="0" anchor="t">
            <a:spAutoFit/>
          </a:bodyPr>
          <a:lstStyle/>
          <a:p>
            <a:pPr algn="ctr">
              <a:lnSpc>
                <a:spcPts val="9615"/>
              </a:lnSpc>
            </a:pPr>
            <a:r>
              <a:rPr lang="en-US" sz="6868" dirty="0">
                <a:solidFill>
                  <a:srgbClr val="000000"/>
                </a:solidFill>
                <a:latin typeface="Merriweather"/>
              </a:rPr>
              <a:t>CONCLUSION AND FUTURE WORK</a:t>
            </a:r>
          </a:p>
        </p:txBody>
      </p:sp>
      <p:sp>
        <p:nvSpPr>
          <p:cNvPr id="6" name="TextBox 6">
            <a:extLst>
              <a:ext uri="{FF2B5EF4-FFF2-40B4-BE49-F238E27FC236}">
                <a16:creationId xmlns:a16="http://schemas.microsoft.com/office/drawing/2014/main" id="{4E0FB8F2-F147-E782-79E5-6DA439685483}"/>
              </a:ext>
            </a:extLst>
          </p:cNvPr>
          <p:cNvSpPr txBox="1"/>
          <p:nvPr/>
        </p:nvSpPr>
        <p:spPr>
          <a:xfrm>
            <a:off x="1219200" y="2476500"/>
            <a:ext cx="11302640" cy="5749010"/>
          </a:xfrm>
          <a:prstGeom prst="rect">
            <a:avLst/>
          </a:prstGeom>
        </p:spPr>
        <p:txBody>
          <a:bodyPr wrap="square" lIns="0" tIns="0" rIns="0" bIns="0" rtlCol="0" anchor="t">
            <a:spAutoFit/>
          </a:bodyPr>
          <a:lstStyle/>
          <a:p>
            <a:pPr>
              <a:lnSpc>
                <a:spcPct val="150000"/>
              </a:lnSpc>
            </a:pPr>
            <a:r>
              <a:rPr lang="en-US" sz="2800" b="1" i="0" dirty="0">
                <a:solidFill>
                  <a:srgbClr val="374151"/>
                </a:solidFill>
                <a:effectLst/>
                <a:latin typeface="Merriweather" panose="00000500000000000000" pitchFamily="2" charset="0"/>
              </a:rPr>
              <a:t>In conclusion</a:t>
            </a:r>
            <a:r>
              <a:rPr lang="en-US" sz="2800" b="0" i="0" dirty="0">
                <a:solidFill>
                  <a:srgbClr val="374151"/>
                </a:solidFill>
                <a:effectLst/>
                <a:latin typeface="Merriweather" panose="00000500000000000000" pitchFamily="2" charset="0"/>
              </a:rPr>
              <a:t>, the Online Traveling System project represents a significant step forward in modernizing and simplifying travel arrangements. By leveraging Java Swing and MySQL, we have created a user-friendly platform for booking train, cab, and bus tickets. This initiative addresses the limitations of traditional booking methods and strives to enhance overall user experience. The successful implementation of this project paves the way for a more efficient and streamlined approach to travel planning, meeting the contemporary demands of today's users.</a:t>
            </a:r>
            <a:endParaRPr lang="en-US" sz="2800" spc="287" dirty="0">
              <a:solidFill>
                <a:srgbClr val="231F20"/>
              </a:solidFill>
              <a:latin typeface="Merriweather" panose="00000500000000000000" pitchFamily="2" charset="0"/>
            </a:endParaRPr>
          </a:p>
        </p:txBody>
      </p:sp>
      <p:pic>
        <p:nvPicPr>
          <p:cNvPr id="8" name="Picture 7">
            <a:extLst>
              <a:ext uri="{FF2B5EF4-FFF2-40B4-BE49-F238E27FC236}">
                <a16:creationId xmlns:a16="http://schemas.microsoft.com/office/drawing/2014/main" id="{1004DC55-7CF2-7D86-F931-17B41E55C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800" y="7658100"/>
            <a:ext cx="3352800" cy="3352800"/>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6" name="TextBox 6">
            <a:extLst>
              <a:ext uri="{FF2B5EF4-FFF2-40B4-BE49-F238E27FC236}">
                <a16:creationId xmlns:a16="http://schemas.microsoft.com/office/drawing/2014/main" id="{4E0FB8F2-F147-E782-79E5-6DA439685483}"/>
              </a:ext>
            </a:extLst>
          </p:cNvPr>
          <p:cNvSpPr txBox="1"/>
          <p:nvPr/>
        </p:nvSpPr>
        <p:spPr>
          <a:xfrm>
            <a:off x="1082040" y="1078519"/>
            <a:ext cx="7924800" cy="7965001"/>
          </a:xfrm>
          <a:prstGeom prst="rect">
            <a:avLst/>
          </a:prstGeom>
        </p:spPr>
        <p:txBody>
          <a:bodyPr wrap="square" lIns="0" tIns="0" rIns="0" bIns="0" rtlCol="0" anchor="t">
            <a:spAutoFit/>
          </a:bodyPr>
          <a:lstStyle/>
          <a:p>
            <a:pPr>
              <a:lnSpc>
                <a:spcPct val="150000"/>
              </a:lnSpc>
            </a:pPr>
            <a:r>
              <a:rPr lang="en-US" sz="4000" b="1" i="0" dirty="0">
                <a:solidFill>
                  <a:srgbClr val="374151"/>
                </a:solidFill>
                <a:effectLst/>
                <a:latin typeface="Merriweather" panose="00000500000000000000" pitchFamily="2" charset="0"/>
              </a:rPr>
              <a:t>Future Work:</a:t>
            </a:r>
          </a:p>
          <a:p>
            <a:pPr>
              <a:lnSpc>
                <a:spcPct val="150000"/>
              </a:lnSpc>
            </a:pPr>
            <a:endParaRPr lang="en-US" sz="2800" b="0" i="0" dirty="0">
              <a:solidFill>
                <a:srgbClr val="374151"/>
              </a:solidFill>
              <a:effectLst/>
              <a:latin typeface="Merriweather" panose="00000500000000000000" pitchFamily="2" charset="0"/>
            </a:endParaRPr>
          </a:p>
          <a:p>
            <a:pPr>
              <a:lnSpc>
                <a:spcPct val="150000"/>
              </a:lnSpc>
            </a:pPr>
            <a:r>
              <a:rPr lang="en-US" sz="2800" b="0" i="0" dirty="0">
                <a:solidFill>
                  <a:srgbClr val="374151"/>
                </a:solidFill>
                <a:effectLst/>
                <a:latin typeface="Merriweather" panose="00000500000000000000" pitchFamily="2" charset="0"/>
              </a:rPr>
              <a:t>The Online Traveling System project lays the foundation for future enhancements. Potential avenues include integrating artificial intelligence for personalized recommendations, expanding transportation modes, and ensuring compatibility with emerging technologies. Continuous updates will drive the platform's evolution, ensuring it remains user-centric and adaptable to changing needs.</a:t>
            </a:r>
            <a:endParaRPr lang="en-US" sz="2800" spc="287" dirty="0">
              <a:solidFill>
                <a:srgbClr val="231F20"/>
              </a:solidFill>
              <a:latin typeface="Merriweather" panose="00000500000000000000" pitchFamily="2" charset="0"/>
            </a:endParaRPr>
          </a:p>
        </p:txBody>
      </p:sp>
      <p:pic>
        <p:nvPicPr>
          <p:cNvPr id="9" name="Picture 8">
            <a:extLst>
              <a:ext uri="{FF2B5EF4-FFF2-40B4-BE49-F238E27FC236}">
                <a16:creationId xmlns:a16="http://schemas.microsoft.com/office/drawing/2014/main" id="{F42A043E-2916-324E-940A-EC6EBBE25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0" y="952500"/>
            <a:ext cx="7940040" cy="7940040"/>
          </a:xfrm>
          <a:prstGeom prst="rect">
            <a:avLst/>
          </a:prstGeom>
        </p:spPr>
      </p:pic>
    </p:spTree>
    <p:extLst>
      <p:ext uri="{BB962C8B-B14F-4D97-AF65-F5344CB8AC3E}">
        <p14:creationId xmlns:p14="http://schemas.microsoft.com/office/powerpoint/2010/main" val="2254603060"/>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599</Words>
  <Application>Microsoft Office PowerPoint</Application>
  <PresentationFormat>Custom</PresentationFormat>
  <Paragraphs>93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Bebas Neue</vt:lpstr>
      <vt:lpstr>Merriweather</vt:lpstr>
      <vt:lpstr>Montserrat Classic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DELL</dc:creator>
  <cp:lastModifiedBy>uniyala84@gmail.com</cp:lastModifiedBy>
  <cp:revision>14</cp:revision>
  <dcterms:created xsi:type="dcterms:W3CDTF">2006-08-16T00:00:00Z</dcterms:created>
  <dcterms:modified xsi:type="dcterms:W3CDTF">2024-01-20T08:24:34Z</dcterms:modified>
  <dc:identifier>DAF1dn7gGDU</dc:identifier>
</cp:coreProperties>
</file>